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4.xml" ContentType="application/vnd.openxmlformats-officedocument.presentationml.notesSlide+xml"/>
  <Override PartName="/ppt/theme/themeOverride1.xml" ContentType="application/vnd.openxmlformats-officedocument.themeOverr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8.xml" ContentType="application/vnd.openxmlformats-officedocument.presentationml.notesSlide+xml"/>
  <Override PartName="/ppt/tags/tag22.xml" ContentType="application/vnd.openxmlformats-officedocument.presentationml.tags+xml"/>
  <Override PartName="/ppt/notesSlides/notesSlide9.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0.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1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1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4.xml" ContentType="application/vnd.openxmlformats-officedocument.presentationml.notesSlide+xml"/>
  <Override PartName="/ppt/tags/tag47.xml" ContentType="application/vnd.openxmlformats-officedocument.presentationml.tags+xml"/>
  <Override PartName="/ppt/notesSlides/notesSlide15.xml" ContentType="application/vnd.openxmlformats-officedocument.presentationml.notesSlide+xml"/>
  <Override PartName="/ppt/tags/tag48.xml" ContentType="application/vnd.openxmlformats-officedocument.presentationml.tags+xml"/>
  <Override PartName="/ppt/notesSlides/notesSlide16.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notesSlides/notesSlide21.xml" ContentType="application/vnd.openxmlformats-officedocument.presentationml.notesSlide+xml"/>
  <Override PartName="/ppt/tags/tag61.xml" ContentType="application/vnd.openxmlformats-officedocument.presentationml.tags+xml"/>
  <Override PartName="/ppt/tags/tag62.xml" ContentType="application/vnd.openxmlformats-officedocument.presentationml.tags+xml"/>
  <Override PartName="/ppt/notesSlides/notesSlide22.xml" ContentType="application/vnd.openxmlformats-officedocument.presentationml.notesSlide+xml"/>
  <Override PartName="/ppt/tags/tag63.xml" ContentType="application/vnd.openxmlformats-officedocument.presentationml.tags+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7" r:id="rId2"/>
    <p:sldId id="259" r:id="rId3"/>
    <p:sldId id="310" r:id="rId4"/>
    <p:sldId id="326" r:id="rId5"/>
    <p:sldId id="327" r:id="rId6"/>
    <p:sldId id="328" r:id="rId7"/>
    <p:sldId id="311" r:id="rId8"/>
    <p:sldId id="339" r:id="rId9"/>
    <p:sldId id="340" r:id="rId10"/>
    <p:sldId id="341" r:id="rId11"/>
    <p:sldId id="342" r:id="rId12"/>
    <p:sldId id="343" r:id="rId13"/>
    <p:sldId id="344" r:id="rId14"/>
    <p:sldId id="345" r:id="rId15"/>
    <p:sldId id="354" r:id="rId16"/>
    <p:sldId id="353" r:id="rId17"/>
    <p:sldId id="274" r:id="rId18"/>
    <p:sldId id="312" r:id="rId19"/>
    <p:sldId id="278" r:id="rId20"/>
    <p:sldId id="281" r:id="rId21"/>
    <p:sldId id="352" r:id="rId22"/>
    <p:sldId id="277" r:id="rId23"/>
    <p:sldId id="282"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1" userDrawn="1">
          <p15:clr>
            <a:srgbClr val="A4A3A4"/>
          </p15:clr>
        </p15:guide>
        <p15:guide id="2" pos="39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56CA6"/>
    <a:srgbClr val="0E71AA"/>
    <a:srgbClr val="1475AE"/>
    <a:srgbClr val="074279"/>
    <a:srgbClr val="FFFFFF"/>
    <a:srgbClr val="EB8A51"/>
    <a:srgbClr val="13659F"/>
    <a:srgbClr val="0A528B"/>
    <a:srgbClr val="6296C5"/>
    <a:srgbClr val="7AA5C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0" autoAdjust="0"/>
    <p:restoredTop sz="94800" autoAdjust="0"/>
  </p:normalViewPr>
  <p:slideViewPr>
    <p:cSldViewPr snapToGrid="0" showGuides="1">
      <p:cViewPr varScale="1">
        <p:scale>
          <a:sx n="65" d="100"/>
          <a:sy n="65" d="100"/>
        </p:scale>
        <p:origin x="38" y="466"/>
      </p:cViewPr>
      <p:guideLst>
        <p:guide orient="horz" pos="2131"/>
        <p:guide pos="39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7F2E8D-E042-418F-88A3-777F79C04CAE}" type="datetimeFigureOut">
              <a:rPr lang="zh-CN" altLang="en-US" smtClean="0"/>
              <a:t>2023/5/14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3C7351-DD4A-4F53-B68C-04C9E8CB186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15</a:t>
            </a:fld>
            <a:endParaRPr lang="zh-CN" altLang="en-US"/>
          </a:p>
        </p:txBody>
      </p:sp>
    </p:spTree>
    <p:extLst>
      <p:ext uri="{BB962C8B-B14F-4D97-AF65-F5344CB8AC3E}">
        <p14:creationId xmlns:p14="http://schemas.microsoft.com/office/powerpoint/2010/main" val="3898365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16</a:t>
            </a:fld>
            <a:endParaRPr lang="zh-CN" altLang="en-US"/>
          </a:p>
        </p:txBody>
      </p:sp>
    </p:spTree>
    <p:extLst>
      <p:ext uri="{BB962C8B-B14F-4D97-AF65-F5344CB8AC3E}">
        <p14:creationId xmlns:p14="http://schemas.microsoft.com/office/powerpoint/2010/main" val="36241689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23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9DB88958-336E-45F3-B8AE-D0C523022357}"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F3C7351-DD4A-4F53-B68C-04C9E8CB1860}"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2B135E27-0550-462E-BC9A-DE8636A75C55}" type="datetimeFigureOut">
              <a:rPr lang="zh-CN" altLang="en-US" smtClean="0"/>
              <a:t>2023/5/14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B1F4FE2-F769-4AC5-B68E-0FCF9505F1AA}" type="slidenum">
              <a:rPr lang="zh-CN" altLang="en-US" smtClean="0"/>
              <a:t>‹#›</a:t>
            </a:fld>
            <a:endParaRPr lang="zh-CN" altLang="en-US"/>
          </a:p>
        </p:txBody>
      </p:sp>
    </p:spTree>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135E27-0550-462E-BC9A-DE8636A75C55}" type="datetimeFigureOut">
              <a:rPr lang="zh-CN" altLang="en-US" smtClean="0"/>
              <a:t>2023/5/14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1F4FE2-F769-4AC5-B68E-0FCF9505F1AA}"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5.xml"/><Relationship Id="rId7" Type="http://schemas.openxmlformats.org/officeDocument/2006/relationships/image" Target="../media/image3.png"/><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notesSlide" Target="../notesSlides/notesSlide10.xml"/><Relationship Id="rId5" Type="http://schemas.openxmlformats.org/officeDocument/2006/relationships/slideLayout" Target="../slideLayouts/slideLayout1.xml"/><Relationship Id="rId10" Type="http://schemas.openxmlformats.org/officeDocument/2006/relationships/image" Target="../media/image14.png"/><Relationship Id="rId4" Type="http://schemas.openxmlformats.org/officeDocument/2006/relationships/tags" Target="../tags/tag26.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tags" Target="../tags/tag29.xml"/><Relationship Id="rId7" Type="http://schemas.openxmlformats.org/officeDocument/2006/relationships/image" Target="../media/image7.png"/><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tags" Target="../tags/tag32.xml"/><Relationship Id="rId7" Type="http://schemas.openxmlformats.org/officeDocument/2006/relationships/image" Target="../media/image7.png"/><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17.png"/><Relationship Id="rId3" Type="http://schemas.openxmlformats.org/officeDocument/2006/relationships/tags" Target="../tags/tag35.xml"/><Relationship Id="rId7" Type="http://schemas.openxmlformats.org/officeDocument/2006/relationships/tags" Target="../tags/tag39.xml"/><Relationship Id="rId12" Type="http://schemas.openxmlformats.org/officeDocument/2006/relationships/image" Target="../media/image16.png"/><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image" Target="../media/image7.png"/><Relationship Id="rId5" Type="http://schemas.openxmlformats.org/officeDocument/2006/relationships/tags" Target="../tags/tag37.xml"/><Relationship Id="rId10" Type="http://schemas.openxmlformats.org/officeDocument/2006/relationships/image" Target="../media/image3.png"/><Relationship Id="rId4" Type="http://schemas.openxmlformats.org/officeDocument/2006/relationships/tags" Target="../tags/tag36.xml"/><Relationship Id="rId9" Type="http://schemas.openxmlformats.org/officeDocument/2006/relationships/notesSlide" Target="../notesSlides/notesSlide13.xml"/><Relationship Id="rId1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20.pn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image" Target="../media/image1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7.png"/><Relationship Id="rId5" Type="http://schemas.openxmlformats.org/officeDocument/2006/relationships/tags" Target="../tags/tag44.xml"/><Relationship Id="rId10" Type="http://schemas.openxmlformats.org/officeDocument/2006/relationships/image" Target="../media/image3.png"/><Relationship Id="rId4" Type="http://schemas.openxmlformats.org/officeDocument/2006/relationships/tags" Target="../tags/tag43.xml"/><Relationship Id="rId9" Type="http://schemas.openxmlformats.org/officeDocument/2006/relationships/notesSlide" Target="../notesSlides/notesSlide14.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47.xml"/><Relationship Id="rId5" Type="http://schemas.openxmlformats.org/officeDocument/2006/relationships/image" Target="../media/image22.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8.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tags" Target="../tags/tag51.xml"/><Relationship Id="rId7" Type="http://schemas.openxmlformats.org/officeDocument/2006/relationships/image" Target="../media/image25.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png"/><Relationship Id="rId5" Type="http://schemas.openxmlformats.org/officeDocument/2006/relationships/notesSlide" Target="../notesSlides/notesSlide17.xml"/><Relationship Id="rId4"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54.xml"/><Relationship Id="rId7" Type="http://schemas.openxmlformats.org/officeDocument/2006/relationships/slideLayout" Target="../slideLayouts/slideLayout12.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notesSlide" Target="../notesSlides/notesSlide2.xml"/><Relationship Id="rId3" Type="http://schemas.openxmlformats.org/officeDocument/2006/relationships/tags" Target="../tags/tag5.xml"/><Relationship Id="rId7"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9"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image" Target="../media/image3.png"/><Relationship Id="rId5" Type="http://schemas.openxmlformats.org/officeDocument/2006/relationships/notesSlide" Target="../notesSlides/notesSlide21.xml"/><Relationship Id="rId4"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62.xml"/><Relationship Id="rId1" Type="http://schemas.openxmlformats.org/officeDocument/2006/relationships/tags" Target="../tags/tag61.xml"/><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63.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tags" Target="../tags/tag11.xml"/><Relationship Id="rId7" Type="http://schemas.openxmlformats.org/officeDocument/2006/relationships/image" Target="../media/image4.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13.xml"/><Relationship Id="rId7" Type="http://schemas.openxmlformats.org/officeDocument/2006/relationships/image" Target="../media/image3.png"/><Relationship Id="rId2" Type="http://schemas.openxmlformats.org/officeDocument/2006/relationships/tags" Target="../tags/tag12.xml"/><Relationship Id="rId1" Type="http://schemas.openxmlformats.org/officeDocument/2006/relationships/themeOverride" Target="../theme/themeOverride1.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14.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17.xml"/><Relationship Id="rId7" Type="http://schemas.openxmlformats.org/officeDocument/2006/relationships/image" Target="../media/image3.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6.xml"/><Relationship Id="rId5" Type="http://schemas.openxmlformats.org/officeDocument/2006/relationships/slideLayout" Target="../slideLayouts/slideLayout1.xml"/><Relationship Id="rId4" Type="http://schemas.openxmlformats.org/officeDocument/2006/relationships/tags" Target="../tags/tag18.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tags" Target="../tags/tag21.xml"/><Relationship Id="rId7" Type="http://schemas.openxmlformats.org/officeDocument/2006/relationships/image" Target="../media/image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notesSlide" Target="../notesSlides/notesSlide9.xml"/><Relationship Id="rId7" Type="http://schemas.openxmlformats.org/officeDocument/2006/relationships/image" Target="../media/image10.png"/><Relationship Id="rId2" Type="http://schemas.openxmlformats.org/officeDocument/2006/relationships/slideLayout" Target="../slideLayouts/slideLayout1.xml"/><Relationship Id="rId1" Type="http://schemas.openxmlformats.org/officeDocument/2006/relationships/tags" Target="../tags/tag2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l="43618"/>
          <a:stretch>
            <a:fillRect/>
          </a:stretch>
        </p:blipFill>
        <p:spPr>
          <a:xfrm flipH="1">
            <a:off x="4010025" y="580390"/>
            <a:ext cx="8181975" cy="5855970"/>
          </a:xfrm>
          <a:prstGeom prst="rect">
            <a:avLst/>
          </a:prstGeom>
        </p:spPr>
      </p:pic>
      <p:sp>
        <p:nvSpPr>
          <p:cNvPr id="7" name="文本框 6"/>
          <p:cNvSpPr txBox="1"/>
          <p:nvPr/>
        </p:nvSpPr>
        <p:spPr>
          <a:xfrm>
            <a:off x="360958" y="1780450"/>
            <a:ext cx="7109099" cy="829945"/>
          </a:xfrm>
          <a:prstGeom prst="rect">
            <a:avLst/>
          </a:prstGeom>
          <a:noFill/>
        </p:spPr>
        <p:txBody>
          <a:bodyPr wrap="square" rtlCol="0">
            <a:spAutoFit/>
          </a:bodyPr>
          <a:lstStyle/>
          <a:p>
            <a:pPr algn="ctr"/>
            <a:r>
              <a:rPr lang="zh-CN" altLang="en-US" sz="4800" dirty="0">
                <a:solidFill>
                  <a:srgbClr val="0E71AA"/>
                </a:solidFill>
                <a:latin typeface="幼圆" panose="02010509060101010101" pitchFamily="49" charset="-122"/>
                <a:ea typeface="幼圆" panose="02010509060101010101" pitchFamily="49" charset="-122"/>
              </a:rPr>
              <a:t>公共场合吸烟检测系统</a:t>
            </a:r>
          </a:p>
        </p:txBody>
      </p:sp>
      <p:sp>
        <p:nvSpPr>
          <p:cNvPr id="12" name="文本框 11"/>
          <p:cNvSpPr txBox="1"/>
          <p:nvPr>
            <p:custDataLst>
              <p:tags r:id="rId1"/>
            </p:custDataLst>
          </p:nvPr>
        </p:nvSpPr>
        <p:spPr>
          <a:xfrm>
            <a:off x="1212076" y="3403420"/>
            <a:ext cx="3630930" cy="1999615"/>
          </a:xfrm>
          <a:prstGeom prst="rect">
            <a:avLst/>
          </a:prstGeom>
          <a:noFill/>
          <a:effectLst/>
        </p:spPr>
        <p:txBody>
          <a:bodyPr wrap="none" rtlCol="0">
            <a:spAutoFit/>
          </a:bodyPr>
          <a:lstStyle/>
          <a:p>
            <a:r>
              <a:rPr lang="zh-CN" altLang="en-US" sz="2000" b="1" dirty="0">
                <a:solidFill>
                  <a:srgbClr val="0E71AA"/>
                </a:solidFill>
                <a:latin typeface="幼圆" panose="02010509060101010101" pitchFamily="49" charset="-122"/>
                <a:ea typeface="幼圆" panose="02010509060101010101" pitchFamily="49" charset="-122"/>
              </a:rPr>
              <a:t>答辩人：</a:t>
            </a:r>
          </a:p>
          <a:p>
            <a:r>
              <a:rPr lang="zh-CN" altLang="en-US" sz="2000" b="1" dirty="0">
                <a:solidFill>
                  <a:srgbClr val="0E71AA"/>
                </a:solidFill>
                <a:latin typeface="幼圆" panose="02010509060101010101" pitchFamily="49" charset="-122"/>
                <a:ea typeface="幼圆" panose="02010509060101010101" pitchFamily="49" charset="-122"/>
              </a:rPr>
              <a:t>李岩松</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李雨涵</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张馨元</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罗丹丹</a:t>
            </a:r>
          </a:p>
          <a:p>
            <a:endParaRPr lang="zh-CN" altLang="en-US" sz="2000" b="1" dirty="0">
              <a:solidFill>
                <a:srgbClr val="0E71AA"/>
              </a:solidFill>
              <a:latin typeface="幼圆" panose="02010509060101010101" pitchFamily="49" charset="-122"/>
              <a:ea typeface="幼圆" panose="02010509060101010101" pitchFamily="49" charset="-122"/>
            </a:endParaRPr>
          </a:p>
          <a:p>
            <a:r>
              <a:rPr lang="zh-CN" altLang="en-US" sz="2000" b="1" dirty="0">
                <a:solidFill>
                  <a:srgbClr val="0E71AA"/>
                </a:solidFill>
                <a:latin typeface="幼圆" panose="02010509060101010101" pitchFamily="49" charset="-122"/>
                <a:ea typeface="幼圆" panose="02010509060101010101" pitchFamily="49" charset="-122"/>
              </a:rPr>
              <a:t>指导教师：</a:t>
            </a:r>
          </a:p>
          <a:p>
            <a:r>
              <a:rPr lang="zh-CN" altLang="en-US" sz="2000" b="1" dirty="0">
                <a:solidFill>
                  <a:srgbClr val="0E71AA"/>
                </a:solidFill>
                <a:latin typeface="幼圆" panose="02010509060101010101" pitchFamily="49" charset="-122"/>
                <a:ea typeface="幼圆" panose="02010509060101010101" pitchFamily="49" charset="-122"/>
              </a:rPr>
              <a:t>周治国老师</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张靖波老师</a:t>
            </a: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52611" y="287818"/>
            <a:ext cx="1978854" cy="415408"/>
          </a:xfrm>
          <a:prstGeom prst="rect">
            <a:avLst/>
          </a:prstGeom>
        </p:spPr>
      </p:pic>
    </p:spTree>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10" name="文本框 9"/>
          <p:cNvSpPr txBox="1"/>
          <p:nvPr/>
        </p:nvSpPr>
        <p:spPr>
          <a:xfrm>
            <a:off x="1419225" y="2162810"/>
            <a:ext cx="6032500" cy="3624580"/>
          </a:xfrm>
          <a:prstGeom prst="rect">
            <a:avLst/>
          </a:prstGeom>
          <a:noFill/>
        </p:spPr>
        <p:txBody>
          <a:bodyPr wrap="square" rtlCol="0" anchor="t">
            <a:noAutofit/>
          </a:bodyPr>
          <a:lstStyle/>
          <a:p>
            <a:endParaRPr lang="zh-CN" altLang="en-US" sz="2400">
              <a:latin typeface="微软雅黑" panose="020B0503020204020204" pitchFamily="34" charset="-122"/>
              <a:ea typeface="微软雅黑" panose="020B0503020204020204" pitchFamily="34" charset="-122"/>
              <a:cs typeface="+mj-ea"/>
              <a:sym typeface="+mn-ea"/>
            </a:endParaRPr>
          </a:p>
        </p:txBody>
      </p:sp>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334510" y="647700"/>
            <a:ext cx="5817235" cy="645160"/>
          </a:xfrm>
          <a:prstGeom prst="rect">
            <a:avLst/>
          </a:prstGeom>
          <a:noFill/>
          <a:ln w="9525">
            <a:noFill/>
          </a:ln>
        </p:spPr>
        <p:txBody>
          <a:bodyPr wrap="square">
            <a:spAutoFit/>
          </a:bodyPr>
          <a:lstStyle/>
          <a:p>
            <a:pPr indent="0"/>
            <a:r>
              <a:rPr lang="zh-CN" altLang="en-US" sz="3600" b="0">
                <a:solidFill>
                  <a:srgbClr val="156CA6"/>
                </a:solidFill>
                <a:latin typeface="Times New Roman" panose="02020603050405020304" charset="0"/>
                <a:ea typeface="宋体" panose="02010600030101010101" pitchFamily="2" charset="-122"/>
              </a:rPr>
              <a:t>原始定位损失函数</a:t>
            </a:r>
          </a:p>
        </p:txBody>
      </p:sp>
      <p:pic>
        <p:nvPicPr>
          <p:cNvPr id="2" name="图片 1"/>
          <p:cNvPicPr>
            <a:picLocks noChangeAspect="1"/>
          </p:cNvPicPr>
          <p:nvPr>
            <p:custDataLst>
              <p:tags r:id="rId2"/>
            </p:custDataLst>
          </p:nvPr>
        </p:nvPicPr>
        <p:blipFill>
          <a:blip r:embed="rId8"/>
          <a:stretch>
            <a:fillRect/>
          </a:stretch>
        </p:blipFill>
        <p:spPr>
          <a:xfrm>
            <a:off x="1274445" y="2076450"/>
            <a:ext cx="4104640" cy="2704465"/>
          </a:xfrm>
          <a:prstGeom prst="rect">
            <a:avLst/>
          </a:prstGeom>
        </p:spPr>
      </p:pic>
      <p:pic>
        <p:nvPicPr>
          <p:cNvPr id="6" name="图片 5"/>
          <p:cNvPicPr>
            <a:picLocks noChangeAspect="1"/>
          </p:cNvPicPr>
          <p:nvPr>
            <p:custDataLst>
              <p:tags r:id="rId3"/>
            </p:custDataLst>
          </p:nvPr>
        </p:nvPicPr>
        <p:blipFill>
          <a:blip r:embed="rId9"/>
          <a:stretch>
            <a:fillRect/>
          </a:stretch>
        </p:blipFill>
        <p:spPr>
          <a:xfrm>
            <a:off x="1274445" y="4780915"/>
            <a:ext cx="4697095" cy="1116965"/>
          </a:xfrm>
          <a:prstGeom prst="rect">
            <a:avLst/>
          </a:prstGeom>
        </p:spPr>
      </p:pic>
      <p:pic>
        <p:nvPicPr>
          <p:cNvPr id="11" name="图片 5"/>
          <p:cNvPicPr>
            <a:picLocks noChangeAspect="1"/>
          </p:cNvPicPr>
          <p:nvPr>
            <p:custDataLst>
              <p:tags r:id="rId4"/>
            </p:custDataLst>
          </p:nvPr>
        </p:nvPicPr>
        <p:blipFill>
          <a:blip r:embed="rId10"/>
          <a:stretch>
            <a:fillRect/>
          </a:stretch>
        </p:blipFill>
        <p:spPr>
          <a:xfrm>
            <a:off x="7131685" y="3215640"/>
            <a:ext cx="2938145" cy="1245235"/>
          </a:xfrm>
          <a:prstGeom prst="rect">
            <a:avLst/>
          </a:prstGeom>
          <a:noFill/>
          <a:ln>
            <a:noFill/>
          </a:ln>
        </p:spPr>
      </p:pic>
    </p:spTree>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081145" y="1108075"/>
            <a:ext cx="5563870" cy="645160"/>
          </a:xfrm>
          <a:prstGeom prst="rect">
            <a:avLst/>
          </a:prstGeom>
          <a:noFill/>
          <a:ln w="9525">
            <a:noFill/>
          </a:ln>
        </p:spPr>
        <p:txBody>
          <a:bodyPr wrap="square">
            <a:spAutoFit/>
          </a:bodyPr>
          <a:lstStyle/>
          <a:p>
            <a:pPr indent="0"/>
            <a:r>
              <a:rPr lang="zh-CN" altLang="en-US" sz="3600" b="0">
                <a:solidFill>
                  <a:srgbClr val="156CA6"/>
                </a:solidFill>
                <a:latin typeface="Times New Roman" panose="02020603050405020304" charset="0"/>
                <a:ea typeface="宋体" panose="02010600030101010101" pitchFamily="2" charset="-122"/>
              </a:rPr>
              <a:t>改进后的定位损失函数</a:t>
            </a:r>
          </a:p>
        </p:txBody>
      </p:sp>
      <p:sp>
        <p:nvSpPr>
          <p:cNvPr id="2" name="文本框 1"/>
          <p:cNvSpPr txBox="1"/>
          <p:nvPr>
            <p:custDataLst>
              <p:tags r:id="rId2"/>
            </p:custDataLst>
          </p:nvPr>
        </p:nvSpPr>
        <p:spPr>
          <a:xfrm>
            <a:off x="1983740" y="2108200"/>
            <a:ext cx="9006205" cy="2014855"/>
          </a:xfrm>
          <a:prstGeom prst="rect">
            <a:avLst/>
          </a:prstGeom>
          <a:noFill/>
        </p:spPr>
        <p:txBody>
          <a:bodyPr wrap="square" rtlCol="0">
            <a:spAutoFit/>
          </a:bodyPr>
          <a:lstStyle/>
          <a:p>
            <a:pPr indent="0" fontAlgn="auto">
              <a:lnSpc>
                <a:spcPct val="125000"/>
              </a:lnSpc>
            </a:pPr>
            <a:r>
              <a:rPr lang="en-US" altLang="zh-CN" sz="2000"/>
              <a:t>         CIoU</a:t>
            </a:r>
            <a:r>
              <a:rPr lang="zh-CN" altLang="en-US" sz="2000"/>
              <a:t>没有考虑真实框与预测框之间不匹配的方向，导致收敛速度较慢且效率较低。</a:t>
            </a:r>
          </a:p>
          <a:p>
            <a:pPr indent="0" fontAlgn="auto">
              <a:lnSpc>
                <a:spcPct val="125000"/>
              </a:lnSpc>
            </a:pPr>
            <a:r>
              <a:rPr lang="en-US" altLang="zh-CN" sz="2000"/>
              <a:t>         </a:t>
            </a:r>
            <a:r>
              <a:rPr lang="zh-CN" altLang="en-US" sz="2000"/>
              <a:t>因此我们引入了一种更为均衡的损失函数</a:t>
            </a:r>
            <a:r>
              <a:rPr lang="en-US" altLang="zh-CN" sz="2000"/>
              <a:t>SIoU</a:t>
            </a:r>
            <a:r>
              <a:rPr lang="zh-CN" altLang="en-US" sz="2000"/>
              <a:t>，加入了回归之间的向量角度，重新定义了惩罚指标，有效降低了回归的自由度，加快网络收敛，进一步提升了回归精度。</a:t>
            </a:r>
          </a:p>
        </p:txBody>
      </p:sp>
      <p:pic>
        <p:nvPicPr>
          <p:cNvPr id="5" name="图片 4"/>
          <p:cNvPicPr>
            <a:picLocks noChangeAspect="1"/>
          </p:cNvPicPr>
          <p:nvPr>
            <p:custDataLst>
              <p:tags r:id="rId3"/>
            </p:custDataLst>
          </p:nvPr>
        </p:nvPicPr>
        <p:blipFill>
          <a:blip r:embed="rId7"/>
          <a:stretch>
            <a:fillRect/>
          </a:stretch>
        </p:blipFill>
        <p:spPr>
          <a:xfrm>
            <a:off x="2779395" y="4478020"/>
            <a:ext cx="7104380" cy="1977390"/>
          </a:xfrm>
          <a:prstGeom prst="rect">
            <a:avLst/>
          </a:prstGeom>
        </p:spPr>
      </p:pic>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49420" y="814705"/>
            <a:ext cx="5563870" cy="645160"/>
          </a:xfrm>
          <a:prstGeom prst="rect">
            <a:avLst/>
          </a:prstGeom>
          <a:noFill/>
          <a:ln w="9525">
            <a:noFill/>
          </a:ln>
        </p:spPr>
        <p:txBody>
          <a:bodyPr wrap="square">
            <a:spAutoFit/>
          </a:bodyPr>
          <a:lstStyle/>
          <a:p>
            <a:pPr indent="0"/>
            <a:r>
              <a:rPr lang="zh-CN" altLang="en-US" sz="3600" b="0">
                <a:solidFill>
                  <a:srgbClr val="156CA6"/>
                </a:solidFill>
                <a:latin typeface="Times New Roman" panose="02020603050405020304" charset="0"/>
                <a:ea typeface="宋体" panose="02010600030101010101" pitchFamily="2" charset="-122"/>
              </a:rPr>
              <a:t>改进后的定位损失函数</a:t>
            </a:r>
          </a:p>
        </p:txBody>
      </p:sp>
      <p:pic>
        <p:nvPicPr>
          <p:cNvPr id="13" name="图片 12"/>
          <p:cNvPicPr>
            <a:picLocks noChangeAspect="1"/>
          </p:cNvPicPr>
          <p:nvPr>
            <p:custDataLst>
              <p:tags r:id="rId2"/>
            </p:custDataLst>
          </p:nvPr>
        </p:nvPicPr>
        <p:blipFill>
          <a:blip r:embed="rId7"/>
          <a:stretch>
            <a:fillRect/>
          </a:stretch>
        </p:blipFill>
        <p:spPr>
          <a:xfrm>
            <a:off x="4174490" y="2214245"/>
            <a:ext cx="5347970" cy="1488440"/>
          </a:xfrm>
          <a:prstGeom prst="rect">
            <a:avLst/>
          </a:prstGeom>
        </p:spPr>
      </p:pic>
      <p:pic>
        <p:nvPicPr>
          <p:cNvPr id="14" name="图片 13"/>
          <p:cNvPicPr>
            <a:picLocks noChangeAspect="1"/>
          </p:cNvPicPr>
          <p:nvPr>
            <p:custDataLst>
              <p:tags r:id="rId3"/>
            </p:custDataLst>
          </p:nvPr>
        </p:nvPicPr>
        <p:blipFill>
          <a:blip r:embed="rId8"/>
          <a:stretch>
            <a:fillRect/>
          </a:stretch>
        </p:blipFill>
        <p:spPr>
          <a:xfrm>
            <a:off x="4431030" y="3549650"/>
            <a:ext cx="4662805" cy="1031875"/>
          </a:xfrm>
          <a:prstGeom prst="rect">
            <a:avLst/>
          </a:prstGeom>
        </p:spPr>
      </p:pic>
      <p:sp>
        <p:nvSpPr>
          <p:cNvPr id="24" name="文本框 23"/>
          <p:cNvSpPr txBox="1"/>
          <p:nvPr/>
        </p:nvSpPr>
        <p:spPr>
          <a:xfrm>
            <a:off x="1936750" y="3789680"/>
            <a:ext cx="1840865" cy="521970"/>
          </a:xfrm>
          <a:prstGeom prst="rect">
            <a:avLst/>
          </a:prstGeom>
          <a:noFill/>
        </p:spPr>
        <p:txBody>
          <a:bodyPr wrap="square" rtlCol="0">
            <a:spAutoFit/>
          </a:bodyPr>
          <a:lstStyle/>
          <a:p>
            <a:r>
              <a:rPr lang="zh-CN" altLang="en-US" sz="2800">
                <a:solidFill>
                  <a:srgbClr val="156CA6"/>
                </a:solidFill>
                <a:effectLst>
                  <a:outerShdw blurRad="38100" dist="25400" dir="5400000" algn="ctr" rotWithShape="0">
                    <a:srgbClr val="6E747A">
                      <a:alpha val="43000"/>
                    </a:srgbClr>
                  </a:outerShdw>
                </a:effectLst>
              </a:rPr>
              <a:t>角度损失</a:t>
            </a:r>
          </a:p>
        </p:txBody>
      </p:sp>
      <p:sp>
        <p:nvSpPr>
          <p:cNvPr id="5" name="文本框 4"/>
          <p:cNvSpPr txBox="1"/>
          <p:nvPr/>
        </p:nvSpPr>
        <p:spPr>
          <a:xfrm>
            <a:off x="4062094" y="5220970"/>
            <a:ext cx="6162577" cy="460375"/>
          </a:xfrm>
          <a:prstGeom prst="rect">
            <a:avLst/>
          </a:prstGeom>
          <a:noFill/>
        </p:spPr>
        <p:txBody>
          <a:bodyPr wrap="square" rtlCol="0">
            <a:spAutoFit/>
          </a:bodyPr>
          <a:lstStyle/>
          <a:p>
            <a:r>
              <a:rPr lang="zh-CN" altLang="en-US" sz="2400" dirty="0"/>
              <a:t>最大限度地减少与距离相关的变量数量</a:t>
            </a:r>
          </a:p>
        </p:txBody>
      </p:sp>
    </p:spTree>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49420" y="666750"/>
            <a:ext cx="5563870" cy="645160"/>
          </a:xfrm>
          <a:prstGeom prst="rect">
            <a:avLst/>
          </a:prstGeom>
          <a:noFill/>
          <a:ln w="9525">
            <a:noFill/>
          </a:ln>
        </p:spPr>
        <p:txBody>
          <a:bodyPr wrap="square">
            <a:spAutoFit/>
          </a:bodyPr>
          <a:lstStyle/>
          <a:p>
            <a:pPr indent="0"/>
            <a:r>
              <a:rPr lang="zh-CN" altLang="en-US" sz="3600" b="0">
                <a:solidFill>
                  <a:srgbClr val="156CA6"/>
                </a:solidFill>
                <a:latin typeface="Times New Roman" panose="02020603050405020304" charset="0"/>
                <a:ea typeface="宋体" panose="02010600030101010101" pitchFamily="2" charset="-122"/>
              </a:rPr>
              <a:t>改进后的定位损失函数</a:t>
            </a:r>
          </a:p>
        </p:txBody>
      </p:sp>
      <p:pic>
        <p:nvPicPr>
          <p:cNvPr id="13" name="图片 12"/>
          <p:cNvPicPr>
            <a:picLocks noChangeAspect="1"/>
          </p:cNvPicPr>
          <p:nvPr>
            <p:custDataLst>
              <p:tags r:id="rId2"/>
            </p:custDataLst>
          </p:nvPr>
        </p:nvPicPr>
        <p:blipFill>
          <a:blip r:embed="rId11"/>
          <a:stretch>
            <a:fillRect/>
          </a:stretch>
        </p:blipFill>
        <p:spPr>
          <a:xfrm>
            <a:off x="3827145" y="1689100"/>
            <a:ext cx="5680710" cy="1581150"/>
          </a:xfrm>
          <a:prstGeom prst="rect">
            <a:avLst/>
          </a:prstGeom>
        </p:spPr>
      </p:pic>
      <p:pic>
        <p:nvPicPr>
          <p:cNvPr id="15" name="图片 14"/>
          <p:cNvPicPr>
            <a:picLocks noChangeAspect="1"/>
          </p:cNvPicPr>
          <p:nvPr>
            <p:custDataLst>
              <p:tags r:id="rId3"/>
            </p:custDataLst>
          </p:nvPr>
        </p:nvPicPr>
        <p:blipFill>
          <a:blip r:embed="rId12"/>
          <a:srcRect t="2735" r="47652"/>
          <a:stretch>
            <a:fillRect/>
          </a:stretch>
        </p:blipFill>
        <p:spPr>
          <a:xfrm>
            <a:off x="4884420" y="3212465"/>
            <a:ext cx="3030220" cy="1022350"/>
          </a:xfrm>
          <a:prstGeom prst="rect">
            <a:avLst/>
          </a:prstGeom>
        </p:spPr>
      </p:pic>
      <p:pic>
        <p:nvPicPr>
          <p:cNvPr id="16" name="图片 15"/>
          <p:cNvPicPr>
            <a:picLocks noChangeAspect="1"/>
          </p:cNvPicPr>
          <p:nvPr>
            <p:custDataLst>
              <p:tags r:id="rId4"/>
            </p:custDataLst>
          </p:nvPr>
        </p:nvPicPr>
        <p:blipFill>
          <a:blip r:embed="rId13"/>
          <a:srcRect r="260" b="61550"/>
          <a:stretch>
            <a:fillRect/>
          </a:stretch>
        </p:blipFill>
        <p:spPr>
          <a:xfrm>
            <a:off x="2581910" y="4495165"/>
            <a:ext cx="3265170" cy="1207135"/>
          </a:xfrm>
          <a:prstGeom prst="rect">
            <a:avLst/>
          </a:prstGeom>
        </p:spPr>
      </p:pic>
      <p:pic>
        <p:nvPicPr>
          <p:cNvPr id="17" name="图片 16"/>
          <p:cNvPicPr>
            <a:picLocks noChangeAspect="1"/>
          </p:cNvPicPr>
          <p:nvPr>
            <p:custDataLst>
              <p:tags r:id="rId5"/>
            </p:custDataLst>
          </p:nvPr>
        </p:nvPicPr>
        <p:blipFill>
          <a:blip r:embed="rId13"/>
          <a:srcRect t="38450" b="21667"/>
          <a:stretch>
            <a:fillRect/>
          </a:stretch>
        </p:blipFill>
        <p:spPr>
          <a:xfrm>
            <a:off x="5365115" y="4495165"/>
            <a:ext cx="3186430" cy="1217930"/>
          </a:xfrm>
          <a:prstGeom prst="rect">
            <a:avLst/>
          </a:prstGeom>
        </p:spPr>
      </p:pic>
      <p:pic>
        <p:nvPicPr>
          <p:cNvPr id="21" name="图片 20"/>
          <p:cNvPicPr>
            <a:picLocks noChangeAspect="1"/>
          </p:cNvPicPr>
          <p:nvPr>
            <p:custDataLst>
              <p:tags r:id="rId6"/>
            </p:custDataLst>
          </p:nvPr>
        </p:nvPicPr>
        <p:blipFill>
          <a:blip r:embed="rId14"/>
          <a:stretch>
            <a:fillRect/>
          </a:stretch>
        </p:blipFill>
        <p:spPr>
          <a:xfrm>
            <a:off x="8701405" y="4693920"/>
            <a:ext cx="2356485" cy="836930"/>
          </a:xfrm>
          <a:prstGeom prst="rect">
            <a:avLst/>
          </a:prstGeom>
        </p:spPr>
      </p:pic>
      <p:sp>
        <p:nvSpPr>
          <p:cNvPr id="25" name="文本框 24"/>
          <p:cNvSpPr txBox="1"/>
          <p:nvPr>
            <p:custDataLst>
              <p:tags r:id="rId7"/>
            </p:custDataLst>
          </p:nvPr>
        </p:nvSpPr>
        <p:spPr>
          <a:xfrm>
            <a:off x="2028825" y="3331210"/>
            <a:ext cx="1899285" cy="521970"/>
          </a:xfrm>
          <a:prstGeom prst="rect">
            <a:avLst/>
          </a:prstGeom>
          <a:noFill/>
        </p:spPr>
        <p:txBody>
          <a:bodyPr wrap="square" rtlCol="0">
            <a:spAutoFit/>
          </a:bodyPr>
          <a:lstStyle/>
          <a:p>
            <a:r>
              <a:rPr lang="zh-CN" altLang="en-US" sz="2800">
                <a:solidFill>
                  <a:srgbClr val="156CA6"/>
                </a:solidFill>
                <a:effectLst>
                  <a:outerShdw blurRad="38100" dist="25400" dir="5400000" algn="ctr" rotWithShape="0">
                    <a:srgbClr val="6E747A">
                      <a:alpha val="43000"/>
                    </a:srgbClr>
                  </a:outerShdw>
                </a:effectLst>
              </a:rPr>
              <a:t>距离损失</a:t>
            </a:r>
          </a:p>
        </p:txBody>
      </p:sp>
      <p:sp>
        <p:nvSpPr>
          <p:cNvPr id="2" name="文本框 1"/>
          <p:cNvSpPr txBox="1"/>
          <p:nvPr/>
        </p:nvSpPr>
        <p:spPr>
          <a:xfrm>
            <a:off x="3869055" y="5973445"/>
            <a:ext cx="7466330" cy="460375"/>
          </a:xfrm>
          <a:prstGeom prst="rect">
            <a:avLst/>
          </a:prstGeom>
          <a:noFill/>
        </p:spPr>
        <p:txBody>
          <a:bodyPr wrap="square" rtlCol="0">
            <a:spAutoFit/>
          </a:bodyPr>
          <a:lstStyle/>
          <a:p>
            <a:r>
              <a:rPr lang="zh-CN" altLang="en-US" sz="2400"/>
              <a:t>尽可能探索不同的边界框在不同中心的距离</a:t>
            </a:r>
          </a:p>
        </p:txBody>
      </p:sp>
    </p:spTree>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10"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49420" y="666750"/>
            <a:ext cx="5563870" cy="645160"/>
          </a:xfrm>
          <a:prstGeom prst="rect">
            <a:avLst/>
          </a:prstGeom>
          <a:noFill/>
          <a:ln w="9525">
            <a:noFill/>
          </a:ln>
        </p:spPr>
        <p:txBody>
          <a:bodyPr wrap="square">
            <a:spAutoFit/>
          </a:bodyPr>
          <a:lstStyle/>
          <a:p>
            <a:pPr indent="0"/>
            <a:r>
              <a:rPr lang="zh-CN" altLang="en-US" sz="3600" b="0">
                <a:solidFill>
                  <a:srgbClr val="156CA6"/>
                </a:solidFill>
                <a:latin typeface="Times New Roman" panose="02020603050405020304" charset="0"/>
                <a:ea typeface="宋体" panose="02010600030101010101" pitchFamily="2" charset="-122"/>
              </a:rPr>
              <a:t>改进后的定位损失函数</a:t>
            </a:r>
          </a:p>
        </p:txBody>
      </p:sp>
      <p:pic>
        <p:nvPicPr>
          <p:cNvPr id="13" name="图片 12"/>
          <p:cNvPicPr>
            <a:picLocks noChangeAspect="1"/>
          </p:cNvPicPr>
          <p:nvPr>
            <p:custDataLst>
              <p:tags r:id="rId2"/>
            </p:custDataLst>
          </p:nvPr>
        </p:nvPicPr>
        <p:blipFill>
          <a:blip r:embed="rId11"/>
          <a:stretch>
            <a:fillRect/>
          </a:stretch>
        </p:blipFill>
        <p:spPr>
          <a:xfrm>
            <a:off x="3939540" y="1629410"/>
            <a:ext cx="5662295" cy="1576070"/>
          </a:xfrm>
          <a:prstGeom prst="rect">
            <a:avLst/>
          </a:prstGeom>
        </p:spPr>
      </p:pic>
      <p:pic>
        <p:nvPicPr>
          <p:cNvPr id="19" name="图片 18"/>
          <p:cNvPicPr>
            <a:picLocks noChangeAspect="1"/>
          </p:cNvPicPr>
          <p:nvPr>
            <p:custDataLst>
              <p:tags r:id="rId3"/>
            </p:custDataLst>
          </p:nvPr>
        </p:nvPicPr>
        <p:blipFill>
          <a:blip r:embed="rId12"/>
          <a:stretch>
            <a:fillRect/>
          </a:stretch>
        </p:blipFill>
        <p:spPr>
          <a:xfrm>
            <a:off x="5093970" y="3011170"/>
            <a:ext cx="2997835" cy="1063625"/>
          </a:xfrm>
          <a:prstGeom prst="rect">
            <a:avLst/>
          </a:prstGeom>
        </p:spPr>
      </p:pic>
      <p:pic>
        <p:nvPicPr>
          <p:cNvPr id="22" name="图片 21"/>
          <p:cNvPicPr>
            <a:picLocks noChangeAspect="1"/>
          </p:cNvPicPr>
          <p:nvPr>
            <p:custDataLst>
              <p:tags r:id="rId4"/>
            </p:custDataLst>
          </p:nvPr>
        </p:nvPicPr>
        <p:blipFill>
          <a:blip r:embed="rId13"/>
          <a:stretch>
            <a:fillRect/>
          </a:stretch>
        </p:blipFill>
        <p:spPr>
          <a:xfrm>
            <a:off x="3939540" y="4214495"/>
            <a:ext cx="2479675" cy="1036320"/>
          </a:xfrm>
          <a:prstGeom prst="rect">
            <a:avLst/>
          </a:prstGeom>
        </p:spPr>
      </p:pic>
      <p:pic>
        <p:nvPicPr>
          <p:cNvPr id="23" name="图片 22"/>
          <p:cNvPicPr>
            <a:picLocks noChangeAspect="1"/>
          </p:cNvPicPr>
          <p:nvPr>
            <p:custDataLst>
              <p:tags r:id="rId5"/>
            </p:custDataLst>
          </p:nvPr>
        </p:nvPicPr>
        <p:blipFill>
          <a:blip r:embed="rId14"/>
          <a:stretch>
            <a:fillRect/>
          </a:stretch>
        </p:blipFill>
        <p:spPr>
          <a:xfrm>
            <a:off x="6848475" y="4214495"/>
            <a:ext cx="2332355" cy="972185"/>
          </a:xfrm>
          <a:prstGeom prst="rect">
            <a:avLst/>
          </a:prstGeom>
        </p:spPr>
      </p:pic>
      <p:sp>
        <p:nvSpPr>
          <p:cNvPr id="26" name="文本框 25"/>
          <p:cNvSpPr txBox="1"/>
          <p:nvPr>
            <p:custDataLst>
              <p:tags r:id="rId6"/>
            </p:custDataLst>
          </p:nvPr>
        </p:nvSpPr>
        <p:spPr>
          <a:xfrm>
            <a:off x="1499870" y="3060700"/>
            <a:ext cx="1626870" cy="554355"/>
          </a:xfrm>
          <a:prstGeom prst="rect">
            <a:avLst/>
          </a:prstGeom>
          <a:noFill/>
        </p:spPr>
        <p:txBody>
          <a:bodyPr wrap="square" rtlCol="0">
            <a:noAutofit/>
          </a:bodyPr>
          <a:lstStyle/>
          <a:p>
            <a:r>
              <a:rPr lang="zh-CN" altLang="en-US" sz="2800">
                <a:solidFill>
                  <a:srgbClr val="156CA6"/>
                </a:solidFill>
                <a:effectLst>
                  <a:outerShdw blurRad="38100" dist="25400" dir="5400000" algn="ctr" rotWithShape="0">
                    <a:srgbClr val="6E747A">
                      <a:alpha val="43000"/>
                    </a:srgbClr>
                  </a:outerShdw>
                </a:effectLst>
              </a:rPr>
              <a:t>形状损失</a:t>
            </a:r>
          </a:p>
        </p:txBody>
      </p:sp>
      <p:sp>
        <p:nvSpPr>
          <p:cNvPr id="2" name="文本框 1"/>
          <p:cNvSpPr txBox="1"/>
          <p:nvPr>
            <p:custDataLst>
              <p:tags r:id="rId7"/>
            </p:custDataLst>
          </p:nvPr>
        </p:nvSpPr>
        <p:spPr>
          <a:xfrm>
            <a:off x="3126740" y="5558790"/>
            <a:ext cx="7466330" cy="1014730"/>
          </a:xfrm>
          <a:prstGeom prst="rect">
            <a:avLst/>
          </a:prstGeom>
          <a:noFill/>
        </p:spPr>
        <p:txBody>
          <a:bodyPr wrap="square" rtlCol="0">
            <a:spAutoFit/>
          </a:bodyPr>
          <a:lstStyle/>
          <a:p>
            <a:pPr indent="0" fontAlgn="auto">
              <a:lnSpc>
                <a:spcPct val="125000"/>
              </a:lnSpc>
            </a:pPr>
            <a:r>
              <a:rPr lang="zh-CN" altLang="en-US" sz="2400"/>
              <a:t>代表预测框的中心位置相对于真实框中心的偏差</a:t>
            </a:r>
          </a:p>
          <a:p>
            <a:pPr indent="0" fontAlgn="auto">
              <a:lnSpc>
                <a:spcPct val="125000"/>
              </a:lnSpc>
            </a:pPr>
            <a:r>
              <a:rPr lang="zh-CN" altLang="en-US" sz="2400"/>
              <a:t>努力取得最优的预测框</a:t>
            </a:r>
          </a:p>
        </p:txBody>
      </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52595" y="582295"/>
            <a:ext cx="5817235" cy="645160"/>
          </a:xfrm>
          <a:prstGeom prst="rect">
            <a:avLst/>
          </a:prstGeom>
          <a:noFill/>
          <a:ln w="9525">
            <a:noFill/>
          </a:ln>
        </p:spPr>
        <p:txBody>
          <a:bodyPr wrap="square">
            <a:spAutoFit/>
          </a:bodyPr>
          <a:lstStyle/>
          <a:p>
            <a:pPr indent="0"/>
            <a:r>
              <a:rPr lang="zh-CN" altLang="en-US" sz="3600" dirty="0">
                <a:solidFill>
                  <a:srgbClr val="156CA6"/>
                </a:solidFill>
                <a:latin typeface="Times New Roman" panose="02020603050405020304" charset="0"/>
                <a:ea typeface="宋体" panose="02010600030101010101" pitchFamily="2" charset="-122"/>
              </a:rPr>
              <a:t>图像清晰度优化</a:t>
            </a:r>
            <a:endParaRPr lang="zh-CN" altLang="en-US" sz="3600" b="0" dirty="0">
              <a:solidFill>
                <a:srgbClr val="156CA6"/>
              </a:solidFill>
              <a:latin typeface="Times New Roman" panose="02020603050405020304" charset="0"/>
              <a:ea typeface="宋体" panose="02010600030101010101" pitchFamily="2" charset="-122"/>
            </a:endParaRPr>
          </a:p>
        </p:txBody>
      </p:sp>
      <p:sp>
        <p:nvSpPr>
          <p:cNvPr id="2" name="文本框 1">
            <a:extLst>
              <a:ext uri="{FF2B5EF4-FFF2-40B4-BE49-F238E27FC236}">
                <a16:creationId xmlns:a16="http://schemas.microsoft.com/office/drawing/2014/main" id="{D55E2BFF-692C-C312-F546-B182B3FCF7EC}"/>
              </a:ext>
            </a:extLst>
          </p:cNvPr>
          <p:cNvSpPr txBox="1"/>
          <p:nvPr/>
        </p:nvSpPr>
        <p:spPr>
          <a:xfrm>
            <a:off x="1957754" y="1950085"/>
            <a:ext cx="8944708" cy="369332"/>
          </a:xfrm>
          <a:prstGeom prst="rect">
            <a:avLst/>
          </a:prstGeom>
          <a:noFill/>
        </p:spPr>
        <p:txBody>
          <a:bodyPr wrap="square" rtlCol="0">
            <a:spAutoFit/>
          </a:bodyPr>
          <a:lstStyle/>
          <a:p>
            <a:r>
              <a:rPr lang="zh-CN" altLang="en-US" dirty="0"/>
              <a:t>结合网上</a:t>
            </a:r>
            <a:r>
              <a:rPr lang="zh-CN" altLang="en-US" b="0" i="0" dirty="0">
                <a:solidFill>
                  <a:srgbClr val="222831"/>
                </a:solidFill>
                <a:effectLst/>
                <a:latin typeface="SF Pro SC"/>
              </a:rPr>
              <a:t>图片视频画质增强器</a:t>
            </a:r>
            <a:r>
              <a:rPr lang="zh-CN" altLang="en-US" dirty="0"/>
              <a:t>开源项目：</a:t>
            </a:r>
            <a:r>
              <a:rPr lang="en-US" altLang="zh-CN" dirty="0"/>
              <a:t>https://github.com/xinntao/Real-ESRGAN</a:t>
            </a:r>
            <a:endParaRPr lang="zh-CN" altLang="en-US" dirty="0"/>
          </a:p>
        </p:txBody>
      </p:sp>
      <p:pic>
        <p:nvPicPr>
          <p:cNvPr id="8" name="图片 7">
            <a:extLst>
              <a:ext uri="{FF2B5EF4-FFF2-40B4-BE49-F238E27FC236}">
                <a16:creationId xmlns:a16="http://schemas.microsoft.com/office/drawing/2014/main" id="{FCA7AE07-C8B7-AD07-C0D3-92E5497275D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30922" y="2629537"/>
            <a:ext cx="5561503" cy="3287023"/>
          </a:xfrm>
          <a:prstGeom prst="rect">
            <a:avLst/>
          </a:prstGeom>
        </p:spPr>
      </p:pic>
      <p:sp>
        <p:nvSpPr>
          <p:cNvPr id="9" name="文本框 8">
            <a:extLst>
              <a:ext uri="{FF2B5EF4-FFF2-40B4-BE49-F238E27FC236}">
                <a16:creationId xmlns:a16="http://schemas.microsoft.com/office/drawing/2014/main" id="{A3CE75C7-83C8-A1FB-A4F4-018699DE72AA}"/>
              </a:ext>
            </a:extLst>
          </p:cNvPr>
          <p:cNvSpPr txBox="1"/>
          <p:nvPr/>
        </p:nvSpPr>
        <p:spPr>
          <a:xfrm>
            <a:off x="7631722" y="2857500"/>
            <a:ext cx="3042139" cy="1754326"/>
          </a:xfrm>
          <a:prstGeom prst="rect">
            <a:avLst/>
          </a:prstGeom>
          <a:noFill/>
        </p:spPr>
        <p:txBody>
          <a:bodyPr wrap="square" rtlCol="0">
            <a:spAutoFit/>
          </a:bodyPr>
          <a:lstStyle/>
          <a:p>
            <a:r>
              <a:rPr lang="zh-CN" altLang="en-US" dirty="0"/>
              <a:t>我们对监测的图像视频调用这个开源项目接口进行优化修复从而使得其特征值得到更好的显示、清晰度低的图片和视频能够更好的识别鉴定。</a:t>
            </a:r>
          </a:p>
        </p:txBody>
      </p:sp>
    </p:spTree>
    <p:extLst>
      <p:ext uri="{BB962C8B-B14F-4D97-AF65-F5344CB8AC3E}">
        <p14:creationId xmlns:p14="http://schemas.microsoft.com/office/powerpoint/2010/main" val="1926611887"/>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52595" y="582295"/>
            <a:ext cx="5817235" cy="645160"/>
          </a:xfrm>
          <a:prstGeom prst="rect">
            <a:avLst/>
          </a:prstGeom>
          <a:noFill/>
          <a:ln w="9525">
            <a:noFill/>
          </a:ln>
        </p:spPr>
        <p:txBody>
          <a:bodyPr wrap="square">
            <a:spAutoFit/>
          </a:bodyPr>
          <a:lstStyle/>
          <a:p>
            <a:pPr indent="0"/>
            <a:r>
              <a:rPr lang="zh-CN" altLang="en-US" sz="3600" dirty="0">
                <a:solidFill>
                  <a:srgbClr val="156CA6"/>
                </a:solidFill>
                <a:latin typeface="Times New Roman" panose="02020603050405020304" charset="0"/>
                <a:ea typeface="宋体" panose="02010600030101010101" pitchFamily="2" charset="-122"/>
              </a:rPr>
              <a:t>图像清晰度优化实例</a:t>
            </a:r>
            <a:endParaRPr lang="zh-CN" altLang="en-US" sz="3600" b="0" dirty="0">
              <a:solidFill>
                <a:srgbClr val="156CA6"/>
              </a:solidFill>
              <a:latin typeface="Times New Roman" panose="02020603050405020304" charset="0"/>
              <a:ea typeface="宋体" panose="02010600030101010101" pitchFamily="2" charset="-122"/>
            </a:endParaRPr>
          </a:p>
        </p:txBody>
      </p:sp>
      <p:sp>
        <p:nvSpPr>
          <p:cNvPr id="7" name="文本框 6"/>
          <p:cNvSpPr txBox="1"/>
          <p:nvPr/>
        </p:nvSpPr>
        <p:spPr>
          <a:xfrm>
            <a:off x="2782936" y="5906373"/>
            <a:ext cx="2932967" cy="369332"/>
          </a:xfrm>
          <a:prstGeom prst="rect">
            <a:avLst/>
          </a:prstGeom>
          <a:noFill/>
        </p:spPr>
        <p:txBody>
          <a:bodyPr wrap="square" rtlCol="0">
            <a:spAutoFit/>
          </a:bodyPr>
          <a:lstStyle/>
          <a:p>
            <a:r>
              <a:rPr lang="zh-CN" altLang="en-US" dirty="0"/>
              <a:t>未优化的初始图片</a:t>
            </a:r>
          </a:p>
        </p:txBody>
      </p:sp>
      <p:pic>
        <p:nvPicPr>
          <p:cNvPr id="6" name="图片 5">
            <a:extLst>
              <a:ext uri="{FF2B5EF4-FFF2-40B4-BE49-F238E27FC236}">
                <a16:creationId xmlns:a16="http://schemas.microsoft.com/office/drawing/2014/main" id="{871CA9AE-36FF-176F-2046-2BAFCC7EB4F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9932" y="1437659"/>
            <a:ext cx="4370222" cy="4370222"/>
          </a:xfrm>
          <a:prstGeom prst="rect">
            <a:avLst/>
          </a:prstGeom>
        </p:spPr>
      </p:pic>
      <p:sp>
        <p:nvSpPr>
          <p:cNvPr id="11" name="文本框 10">
            <a:extLst>
              <a:ext uri="{FF2B5EF4-FFF2-40B4-BE49-F238E27FC236}">
                <a16:creationId xmlns:a16="http://schemas.microsoft.com/office/drawing/2014/main" id="{9DA30D13-9097-E1AF-3B7C-22DBC9D32367}"/>
              </a:ext>
            </a:extLst>
          </p:cNvPr>
          <p:cNvSpPr txBox="1"/>
          <p:nvPr/>
        </p:nvSpPr>
        <p:spPr>
          <a:xfrm>
            <a:off x="7709101" y="5999108"/>
            <a:ext cx="2932967" cy="369332"/>
          </a:xfrm>
          <a:prstGeom prst="rect">
            <a:avLst/>
          </a:prstGeom>
          <a:noFill/>
        </p:spPr>
        <p:txBody>
          <a:bodyPr wrap="square" rtlCol="0">
            <a:spAutoFit/>
          </a:bodyPr>
          <a:lstStyle/>
          <a:p>
            <a:r>
              <a:rPr lang="zh-CN" altLang="en-US" dirty="0"/>
              <a:t>优化后的图片</a:t>
            </a:r>
          </a:p>
        </p:txBody>
      </p:sp>
      <p:pic>
        <p:nvPicPr>
          <p:cNvPr id="5" name="图片 4">
            <a:extLst>
              <a:ext uri="{FF2B5EF4-FFF2-40B4-BE49-F238E27FC236}">
                <a16:creationId xmlns:a16="http://schemas.microsoft.com/office/drawing/2014/main" id="{39691C0B-7CE4-5711-483C-0AAEBB6FA6D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65413" y="1437659"/>
            <a:ext cx="4389279" cy="4370222"/>
          </a:xfrm>
          <a:prstGeom prst="rect">
            <a:avLst/>
          </a:prstGeom>
        </p:spPr>
      </p:pic>
    </p:spTree>
    <p:extLst>
      <p:ext uri="{BB962C8B-B14F-4D97-AF65-F5344CB8AC3E}">
        <p14:creationId xmlns:p14="http://schemas.microsoft.com/office/powerpoint/2010/main" val="2809811999"/>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rcRect l="11011" t="29061"/>
          <a:stretch>
            <a:fillRect/>
          </a:stretch>
        </p:blipFill>
        <p:spPr>
          <a:xfrm>
            <a:off x="0" y="635"/>
            <a:ext cx="4249420" cy="1367155"/>
          </a:xfrm>
          <a:prstGeom prst="rect">
            <a:avLst/>
          </a:prstGeom>
        </p:spPr>
      </p:pic>
      <p:sp>
        <p:nvSpPr>
          <p:cNvPr id="2" name="文本框 1"/>
          <p:cNvSpPr txBox="1"/>
          <p:nvPr>
            <p:custDataLst>
              <p:tags r:id="rId1"/>
            </p:custDataLst>
          </p:nvPr>
        </p:nvSpPr>
        <p:spPr>
          <a:xfrm>
            <a:off x="4413108" y="639077"/>
            <a:ext cx="3897221" cy="830997"/>
          </a:xfrm>
          <a:prstGeom prst="rect">
            <a:avLst/>
          </a:prstGeom>
          <a:noFill/>
          <a:effectLst/>
        </p:spPr>
        <p:txBody>
          <a:bodyPr wrap="none" rtlCol="0">
            <a:spAutoFit/>
          </a:bodyPr>
          <a:lstStyle/>
          <a:p>
            <a:r>
              <a:rPr lang="zh-CN" altLang="en-US" sz="4800" b="1" dirty="0">
                <a:solidFill>
                  <a:srgbClr val="0E71AA"/>
                </a:solidFill>
                <a:latin typeface="幼圆" panose="02010509060101010101" pitchFamily="49" charset="-122"/>
                <a:ea typeface="幼圆" panose="02010509060101010101" pitchFamily="49" charset="-122"/>
              </a:rPr>
              <a:t>检测结果对比</a:t>
            </a:r>
          </a:p>
        </p:txBody>
      </p:sp>
      <p:sp>
        <p:nvSpPr>
          <p:cNvPr id="5" name="文本框 4"/>
          <p:cNvSpPr txBox="1"/>
          <p:nvPr>
            <p:custDataLst>
              <p:tags r:id="rId2"/>
            </p:custDataLst>
          </p:nvPr>
        </p:nvSpPr>
        <p:spPr>
          <a:xfrm>
            <a:off x="1736779" y="5522304"/>
            <a:ext cx="3344545" cy="828304"/>
          </a:xfrm>
          <a:prstGeom prst="rect">
            <a:avLst/>
          </a:prstGeom>
          <a:noFill/>
        </p:spPr>
        <p:txBody>
          <a:bodyPr wrap="square" rtlCol="0">
            <a:spAutoFit/>
          </a:bodyPr>
          <a:lstStyle/>
          <a:p>
            <a:pPr indent="0" fontAlgn="auto">
              <a:lnSpc>
                <a:spcPct val="125000"/>
              </a:lnSpc>
            </a:pPr>
            <a:r>
              <a:rPr lang="zh-CN" altLang="en-US" sz="2000" dirty="0"/>
              <a:t>图</a:t>
            </a:r>
            <a:r>
              <a:rPr lang="en-US" altLang="zh-CN" sz="2000" dirty="0"/>
              <a:t>a  </a:t>
            </a:r>
            <a:r>
              <a:rPr lang="zh-CN" altLang="en-US" sz="2000" dirty="0"/>
              <a:t>原始</a:t>
            </a:r>
            <a:r>
              <a:rPr lang="en-US" altLang="zh-CN" sz="2000" dirty="0"/>
              <a:t>Yolov5x</a:t>
            </a:r>
            <a:r>
              <a:rPr lang="zh-CN" altLang="en-US" sz="2000" dirty="0"/>
              <a:t>检测结果</a:t>
            </a:r>
            <a:r>
              <a:rPr lang="en-US" altLang="zh-CN" sz="2000" dirty="0"/>
              <a:t> </a:t>
            </a:r>
            <a:r>
              <a:rPr lang="zh-CN" altLang="en-US" sz="2000" dirty="0"/>
              <a:t>（未识别出吸烟行为）</a:t>
            </a:r>
            <a:r>
              <a:rPr lang="en-US" altLang="zh-CN" sz="2000" dirty="0"/>
              <a:t>           </a:t>
            </a:r>
            <a:endParaRPr lang="zh-CN" altLang="en-US" sz="2000" dirty="0"/>
          </a:p>
        </p:txBody>
      </p:sp>
      <p:sp>
        <p:nvSpPr>
          <p:cNvPr id="6" name="文本框 5"/>
          <p:cNvSpPr txBox="1"/>
          <p:nvPr>
            <p:custDataLst>
              <p:tags r:id="rId3"/>
            </p:custDataLst>
          </p:nvPr>
        </p:nvSpPr>
        <p:spPr>
          <a:xfrm>
            <a:off x="7110678" y="5714664"/>
            <a:ext cx="4382086" cy="443583"/>
          </a:xfrm>
          <a:prstGeom prst="rect">
            <a:avLst/>
          </a:prstGeom>
          <a:noFill/>
        </p:spPr>
        <p:txBody>
          <a:bodyPr wrap="square" rtlCol="0">
            <a:spAutoFit/>
          </a:bodyPr>
          <a:lstStyle/>
          <a:p>
            <a:pPr indent="0" fontAlgn="auto">
              <a:lnSpc>
                <a:spcPct val="125000"/>
              </a:lnSpc>
            </a:pPr>
            <a:r>
              <a:rPr lang="zh-CN" altLang="en-US" sz="2000" dirty="0"/>
              <a:t>图</a:t>
            </a:r>
            <a:r>
              <a:rPr lang="en-US" altLang="zh-CN" sz="2000" dirty="0"/>
              <a:t>b </a:t>
            </a:r>
            <a:r>
              <a:rPr lang="zh-CN" altLang="en-US" sz="2000" dirty="0"/>
              <a:t>改进后最新模型检测结果</a:t>
            </a:r>
          </a:p>
        </p:txBody>
      </p:sp>
      <p:pic>
        <p:nvPicPr>
          <p:cNvPr id="14" name="图片 13">
            <a:extLst>
              <a:ext uri="{FF2B5EF4-FFF2-40B4-BE49-F238E27FC236}">
                <a16:creationId xmlns:a16="http://schemas.microsoft.com/office/drawing/2014/main" id="{1CB9A17B-27F8-8742-5F69-F7FA50752680}"/>
              </a:ext>
            </a:extLst>
          </p:cNvPr>
          <p:cNvPicPr>
            <a:picLocks noChangeAspect="1"/>
          </p:cNvPicPr>
          <p:nvPr/>
        </p:nvPicPr>
        <p:blipFill>
          <a:blip r:embed="rId7"/>
          <a:stretch>
            <a:fillRect/>
          </a:stretch>
        </p:blipFill>
        <p:spPr>
          <a:xfrm>
            <a:off x="1531229" y="1572358"/>
            <a:ext cx="3867052" cy="3867052"/>
          </a:xfrm>
          <a:prstGeom prst="rect">
            <a:avLst/>
          </a:prstGeom>
        </p:spPr>
      </p:pic>
      <p:pic>
        <p:nvPicPr>
          <p:cNvPr id="4" name="图片 3">
            <a:extLst>
              <a:ext uri="{FF2B5EF4-FFF2-40B4-BE49-F238E27FC236}">
                <a16:creationId xmlns:a16="http://schemas.microsoft.com/office/drawing/2014/main" id="{B5C77E40-4AD6-6A47-632E-87493CAA81C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93721" y="1530911"/>
            <a:ext cx="4299053" cy="3949946"/>
          </a:xfrm>
          <a:prstGeom prst="rect">
            <a:avLst/>
          </a:prstGeom>
        </p:spPr>
      </p:pic>
    </p:spTree>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7416" t="4099"/>
          <a:stretch>
            <a:fillRect/>
          </a:stretch>
        </p:blipFill>
        <p:spPr>
          <a:xfrm>
            <a:off x="0" y="0"/>
            <a:ext cx="11984355" cy="5615940"/>
          </a:xfrm>
          <a:prstGeom prst="rect">
            <a:avLst/>
          </a:prstGeom>
        </p:spPr>
      </p:pic>
      <p:sp>
        <p:nvSpPr>
          <p:cNvPr id="6" name="文本框 5"/>
          <p:cNvSpPr txBox="1"/>
          <p:nvPr/>
        </p:nvSpPr>
        <p:spPr>
          <a:xfrm>
            <a:off x="582996" y="3819863"/>
            <a:ext cx="2236470" cy="2214880"/>
          </a:xfrm>
          <a:prstGeom prst="rect">
            <a:avLst/>
          </a:prstGeom>
          <a:noFill/>
        </p:spPr>
        <p:txBody>
          <a:bodyPr wrap="none" rtlCol="0">
            <a:spAutoFit/>
          </a:bodyPr>
          <a:lstStyle/>
          <a:p>
            <a:r>
              <a:rPr lang="en-US" altLang="zh-CN" sz="13800" b="1" dirty="0">
                <a:solidFill>
                  <a:srgbClr val="0E71AA"/>
                </a:solidFill>
                <a:latin typeface="Agency FB" panose="020B0503020202020204" pitchFamily="34" charset="0"/>
                <a:ea typeface="微软雅黑" panose="020B0503020204020204" pitchFamily="34" charset="-122"/>
              </a:rPr>
              <a:t>03</a:t>
            </a:r>
            <a:endParaRPr lang="zh-CN" altLang="en-US" sz="13800" b="1" dirty="0">
              <a:solidFill>
                <a:srgbClr val="0E71AA"/>
              </a:solidFill>
              <a:latin typeface="Agency FB" panose="020B0503020202020204" pitchFamily="34" charset="0"/>
              <a:ea typeface="微软雅黑" panose="020B0503020204020204" pitchFamily="34" charset="-122"/>
            </a:endParaRPr>
          </a:p>
        </p:txBody>
      </p:sp>
      <p:sp>
        <p:nvSpPr>
          <p:cNvPr id="7" name="文本框 6"/>
          <p:cNvSpPr txBox="1"/>
          <p:nvPr/>
        </p:nvSpPr>
        <p:spPr>
          <a:xfrm>
            <a:off x="6020977" y="960048"/>
            <a:ext cx="3855720" cy="1198880"/>
          </a:xfrm>
          <a:prstGeom prst="rect">
            <a:avLst/>
          </a:prstGeom>
          <a:noFill/>
        </p:spPr>
        <p:txBody>
          <a:bodyPr wrap="none" rtlCol="0">
            <a:spAutoFit/>
          </a:bodyPr>
          <a:lstStyle/>
          <a:p>
            <a:r>
              <a:rPr lang="zh-CN" altLang="en-US" sz="7200" b="1" dirty="0">
                <a:solidFill>
                  <a:srgbClr val="0E71AA"/>
                </a:solidFill>
                <a:latin typeface="幼圆" panose="02010509060101010101" pitchFamily="49" charset="-122"/>
                <a:ea typeface="幼圆" panose="02010509060101010101" pitchFamily="49" charset="-122"/>
              </a:rPr>
              <a:t>开发流程</a:t>
            </a:r>
          </a:p>
        </p:txBody>
      </p:sp>
    </p:spTree>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rcRect l="11011" t="28830"/>
          <a:stretch>
            <a:fillRect/>
          </a:stretch>
        </p:blipFill>
        <p:spPr>
          <a:xfrm>
            <a:off x="0" y="-3810"/>
            <a:ext cx="4249420" cy="1371600"/>
          </a:xfrm>
          <a:prstGeom prst="rect">
            <a:avLst/>
          </a:prstGeom>
        </p:spPr>
      </p:pic>
      <p:sp>
        <p:nvSpPr>
          <p:cNvPr id="16" name="文本框 15"/>
          <p:cNvSpPr txBox="1"/>
          <p:nvPr/>
        </p:nvSpPr>
        <p:spPr>
          <a:xfrm>
            <a:off x="4977184" y="296934"/>
            <a:ext cx="2631440" cy="829945"/>
          </a:xfrm>
          <a:prstGeom prst="rect">
            <a:avLst/>
          </a:prstGeom>
          <a:noFill/>
          <a:effectLst/>
        </p:spPr>
        <p:txBody>
          <a:bodyPr wrap="none" rtlCol="0">
            <a:spAutoFit/>
          </a:bodyPr>
          <a:lstStyle/>
          <a:p>
            <a:r>
              <a:rPr lang="zh-CN" altLang="en-US" sz="4800" b="1" dirty="0">
                <a:solidFill>
                  <a:srgbClr val="0E71AA"/>
                </a:solidFill>
                <a:latin typeface="幼圆" panose="02010509060101010101" pitchFamily="49" charset="-122"/>
                <a:ea typeface="幼圆" panose="02010509060101010101" pitchFamily="49" charset="-122"/>
              </a:rPr>
              <a:t>开发流程</a:t>
            </a:r>
          </a:p>
        </p:txBody>
      </p:sp>
      <p:grpSp>
        <p:nvGrpSpPr>
          <p:cNvPr id="4" name="组合 3"/>
          <p:cNvGrpSpPr/>
          <p:nvPr/>
        </p:nvGrpSpPr>
        <p:grpSpPr>
          <a:xfrm>
            <a:off x="5027295" y="2743835"/>
            <a:ext cx="2384425" cy="2179320"/>
            <a:chOff x="6428" y="2752"/>
            <a:chExt cx="7125" cy="6828"/>
          </a:xfrm>
        </p:grpSpPr>
        <p:grpSp>
          <p:nvGrpSpPr>
            <p:cNvPr id="6" name="组合 5"/>
            <p:cNvGrpSpPr/>
            <p:nvPr/>
          </p:nvGrpSpPr>
          <p:grpSpPr>
            <a:xfrm>
              <a:off x="6428" y="4295"/>
              <a:ext cx="2371" cy="2553"/>
              <a:chOff x="3829791" y="2473954"/>
              <a:chExt cx="1505519" cy="1621019"/>
            </a:xfrm>
          </p:grpSpPr>
          <p:sp>
            <p:nvSpPr>
              <p:cNvPr id="7" name="任意多边形 6"/>
              <p:cNvSpPr/>
              <p:nvPr/>
            </p:nvSpPr>
            <p:spPr>
              <a:xfrm rot="17100000" flipH="1">
                <a:off x="3772041" y="2531704"/>
                <a:ext cx="1621019" cy="1505519"/>
              </a:xfrm>
              <a:custGeom>
                <a:avLst/>
                <a:gdLst>
                  <a:gd name="connsiteX0" fmla="*/ 138022 w 1656272"/>
                  <a:gd name="connsiteY0" fmla="*/ 888521 h 1552755"/>
                  <a:gd name="connsiteX1" fmla="*/ 1656272 w 1656272"/>
                  <a:gd name="connsiteY1" fmla="*/ 1552755 h 1552755"/>
                  <a:gd name="connsiteX2" fmla="*/ 1121434 w 1656272"/>
                  <a:gd name="connsiteY2" fmla="*/ 0 h 1552755"/>
                  <a:gd name="connsiteX3" fmla="*/ 0 w 1656272"/>
                  <a:gd name="connsiteY3" fmla="*/ 0 h 1552755"/>
                  <a:gd name="connsiteX0-1" fmla="*/ 138022 w 1656272"/>
                  <a:gd name="connsiteY0-2" fmla="*/ 888521 h 1552755"/>
                  <a:gd name="connsiteX1-3" fmla="*/ 1656272 w 1656272"/>
                  <a:gd name="connsiteY1-4" fmla="*/ 1552755 h 1552755"/>
                  <a:gd name="connsiteX2-5" fmla="*/ 1121434 w 1656272"/>
                  <a:gd name="connsiteY2-6" fmla="*/ 0 h 1552755"/>
                  <a:gd name="connsiteX3-7" fmla="*/ 0 w 1656272"/>
                  <a:gd name="connsiteY3-8" fmla="*/ 0 h 1552755"/>
                  <a:gd name="connsiteX0-9" fmla="*/ 138022 w 1656272"/>
                  <a:gd name="connsiteY0-10" fmla="*/ 888521 h 1552755"/>
                  <a:gd name="connsiteX1-11" fmla="*/ 1656272 w 1656272"/>
                  <a:gd name="connsiteY1-12" fmla="*/ 1552755 h 1552755"/>
                  <a:gd name="connsiteX2-13" fmla="*/ 1121434 w 1656272"/>
                  <a:gd name="connsiteY2-14" fmla="*/ 0 h 1552755"/>
                  <a:gd name="connsiteX3-15" fmla="*/ 0 w 1656272"/>
                  <a:gd name="connsiteY3-16" fmla="*/ 0 h 1552755"/>
                  <a:gd name="connsiteX0-17" fmla="*/ 138022 w 1656272"/>
                  <a:gd name="connsiteY0-18" fmla="*/ 888521 h 1791403"/>
                  <a:gd name="connsiteX1-19" fmla="*/ 1656272 w 1656272"/>
                  <a:gd name="connsiteY1-20" fmla="*/ 1552755 h 1791403"/>
                  <a:gd name="connsiteX2-21" fmla="*/ 1121434 w 1656272"/>
                  <a:gd name="connsiteY2-22" fmla="*/ 0 h 1791403"/>
                  <a:gd name="connsiteX3-23" fmla="*/ 0 w 1656272"/>
                  <a:gd name="connsiteY3-24" fmla="*/ 0 h 1791403"/>
                  <a:gd name="connsiteX0-25" fmla="*/ 138022 w 1651790"/>
                  <a:gd name="connsiteY0-26" fmla="*/ 888521 h 1782200"/>
                  <a:gd name="connsiteX1-27" fmla="*/ 1651790 w 1651790"/>
                  <a:gd name="connsiteY1-28" fmla="*/ 1539308 h 1782200"/>
                  <a:gd name="connsiteX2-29" fmla="*/ 1121434 w 1651790"/>
                  <a:gd name="connsiteY2-30" fmla="*/ 0 h 1782200"/>
                  <a:gd name="connsiteX3-31" fmla="*/ 0 w 1651790"/>
                  <a:gd name="connsiteY3-32" fmla="*/ 0 h 1782200"/>
                  <a:gd name="connsiteX0-33" fmla="*/ 138022 w 1873117"/>
                  <a:gd name="connsiteY0-34" fmla="*/ 888521 h 1782200"/>
                  <a:gd name="connsiteX1-35" fmla="*/ 1651790 w 1873117"/>
                  <a:gd name="connsiteY1-36" fmla="*/ 1539308 h 1782200"/>
                  <a:gd name="connsiteX2-37" fmla="*/ 1121434 w 1873117"/>
                  <a:gd name="connsiteY2-38" fmla="*/ 0 h 1782200"/>
                  <a:gd name="connsiteX3-39" fmla="*/ 0 w 1873117"/>
                  <a:gd name="connsiteY3-40" fmla="*/ 0 h 1782200"/>
                  <a:gd name="connsiteX0-41" fmla="*/ 138022 w 1908032"/>
                  <a:gd name="connsiteY0-42" fmla="*/ 888521 h 1782200"/>
                  <a:gd name="connsiteX1-43" fmla="*/ 1651790 w 1908032"/>
                  <a:gd name="connsiteY1-44" fmla="*/ 1539308 h 1782200"/>
                  <a:gd name="connsiteX2-45" fmla="*/ 1121434 w 1908032"/>
                  <a:gd name="connsiteY2-46" fmla="*/ 0 h 1782200"/>
                  <a:gd name="connsiteX3-47" fmla="*/ 0 w 1908032"/>
                  <a:gd name="connsiteY3-48" fmla="*/ 0 h 1782200"/>
                  <a:gd name="connsiteX0-49" fmla="*/ 138022 w 1928835"/>
                  <a:gd name="connsiteY0-50" fmla="*/ 888521 h 1791403"/>
                  <a:gd name="connsiteX1-51" fmla="*/ 1678684 w 1928835"/>
                  <a:gd name="connsiteY1-52" fmla="*/ 1552755 h 1791403"/>
                  <a:gd name="connsiteX2-53" fmla="*/ 1121434 w 1928835"/>
                  <a:gd name="connsiteY2-54" fmla="*/ 0 h 1791403"/>
                  <a:gd name="connsiteX3-55" fmla="*/ 0 w 1928835"/>
                  <a:gd name="connsiteY3-56" fmla="*/ 0 h 1791403"/>
                </a:gdLst>
                <a:ahLst/>
                <a:cxnLst>
                  <a:cxn ang="0">
                    <a:pos x="connsiteX0-1" y="connsiteY0-2"/>
                  </a:cxn>
                  <a:cxn ang="0">
                    <a:pos x="connsiteX1-3" y="connsiteY1-4"/>
                  </a:cxn>
                  <a:cxn ang="0">
                    <a:pos x="connsiteX2-5" y="connsiteY2-6"/>
                  </a:cxn>
                  <a:cxn ang="0">
                    <a:pos x="connsiteX3-7" y="connsiteY3-8"/>
                  </a:cxn>
                </a:cxnLst>
                <a:rect l="l" t="t" r="r" b="b"/>
                <a:pathLst>
                  <a:path w="1928835" h="1791403">
                    <a:moveTo>
                      <a:pt x="138022" y="888521"/>
                    </a:moveTo>
                    <a:cubicBezTo>
                      <a:pt x="168976" y="1921238"/>
                      <a:pt x="1347412" y="1954391"/>
                      <a:pt x="1678684" y="1552755"/>
                    </a:cubicBezTo>
                    <a:cubicBezTo>
                      <a:pt x="2257923" y="905182"/>
                      <a:pt x="1730020" y="2114"/>
                      <a:pt x="1121434" y="0"/>
                    </a:cubicBezTo>
                    <a:lnTo>
                      <a:pt x="0" y="0"/>
                    </a:lnTo>
                  </a:path>
                </a:pathLst>
              </a:custGeom>
              <a:noFill/>
              <a:ln w="12700">
                <a:solidFill>
                  <a:schemeClr val="tx1">
                    <a:lumMod val="50000"/>
                    <a:lumOff val="50000"/>
                  </a:schemeClr>
                </a:solidFill>
                <a:prstDash val="dash"/>
                <a:headEnd type="oval"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7100000" flipH="1">
                <a:off x="3960467" y="2714350"/>
                <a:ext cx="1209776" cy="1209776"/>
              </a:xfrm>
              <a:prstGeom prst="ellipse">
                <a:avLst/>
              </a:prstGeom>
              <a:solidFill>
                <a:srgbClr val="0742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7100000" flipH="1">
                <a:off x="4128243" y="2882126"/>
                <a:ext cx="874225" cy="874225"/>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8731" y="2752"/>
              <a:ext cx="2553" cy="2371"/>
              <a:chOff x="5291936" y="1494457"/>
              <a:chExt cx="1621019" cy="1505519"/>
            </a:xfrm>
          </p:grpSpPr>
          <p:sp>
            <p:nvSpPr>
              <p:cNvPr id="12" name="任意多边形 11"/>
              <p:cNvSpPr/>
              <p:nvPr/>
            </p:nvSpPr>
            <p:spPr>
              <a:xfrm flipH="1">
                <a:off x="5291936" y="1494457"/>
                <a:ext cx="1621019" cy="1505519"/>
              </a:xfrm>
              <a:custGeom>
                <a:avLst/>
                <a:gdLst>
                  <a:gd name="connsiteX0" fmla="*/ 138022 w 1656272"/>
                  <a:gd name="connsiteY0" fmla="*/ 888521 h 1552755"/>
                  <a:gd name="connsiteX1" fmla="*/ 1656272 w 1656272"/>
                  <a:gd name="connsiteY1" fmla="*/ 1552755 h 1552755"/>
                  <a:gd name="connsiteX2" fmla="*/ 1121434 w 1656272"/>
                  <a:gd name="connsiteY2" fmla="*/ 0 h 1552755"/>
                  <a:gd name="connsiteX3" fmla="*/ 0 w 1656272"/>
                  <a:gd name="connsiteY3" fmla="*/ 0 h 1552755"/>
                  <a:gd name="connsiteX0-1" fmla="*/ 138022 w 1656272"/>
                  <a:gd name="connsiteY0-2" fmla="*/ 888521 h 1552755"/>
                  <a:gd name="connsiteX1-3" fmla="*/ 1656272 w 1656272"/>
                  <a:gd name="connsiteY1-4" fmla="*/ 1552755 h 1552755"/>
                  <a:gd name="connsiteX2-5" fmla="*/ 1121434 w 1656272"/>
                  <a:gd name="connsiteY2-6" fmla="*/ 0 h 1552755"/>
                  <a:gd name="connsiteX3-7" fmla="*/ 0 w 1656272"/>
                  <a:gd name="connsiteY3-8" fmla="*/ 0 h 1552755"/>
                  <a:gd name="connsiteX0-9" fmla="*/ 138022 w 1656272"/>
                  <a:gd name="connsiteY0-10" fmla="*/ 888521 h 1552755"/>
                  <a:gd name="connsiteX1-11" fmla="*/ 1656272 w 1656272"/>
                  <a:gd name="connsiteY1-12" fmla="*/ 1552755 h 1552755"/>
                  <a:gd name="connsiteX2-13" fmla="*/ 1121434 w 1656272"/>
                  <a:gd name="connsiteY2-14" fmla="*/ 0 h 1552755"/>
                  <a:gd name="connsiteX3-15" fmla="*/ 0 w 1656272"/>
                  <a:gd name="connsiteY3-16" fmla="*/ 0 h 1552755"/>
                  <a:gd name="connsiteX0-17" fmla="*/ 138022 w 1656272"/>
                  <a:gd name="connsiteY0-18" fmla="*/ 888521 h 1791403"/>
                  <a:gd name="connsiteX1-19" fmla="*/ 1656272 w 1656272"/>
                  <a:gd name="connsiteY1-20" fmla="*/ 1552755 h 1791403"/>
                  <a:gd name="connsiteX2-21" fmla="*/ 1121434 w 1656272"/>
                  <a:gd name="connsiteY2-22" fmla="*/ 0 h 1791403"/>
                  <a:gd name="connsiteX3-23" fmla="*/ 0 w 1656272"/>
                  <a:gd name="connsiteY3-24" fmla="*/ 0 h 1791403"/>
                  <a:gd name="connsiteX0-25" fmla="*/ 138022 w 1651790"/>
                  <a:gd name="connsiteY0-26" fmla="*/ 888521 h 1782200"/>
                  <a:gd name="connsiteX1-27" fmla="*/ 1651790 w 1651790"/>
                  <a:gd name="connsiteY1-28" fmla="*/ 1539308 h 1782200"/>
                  <a:gd name="connsiteX2-29" fmla="*/ 1121434 w 1651790"/>
                  <a:gd name="connsiteY2-30" fmla="*/ 0 h 1782200"/>
                  <a:gd name="connsiteX3-31" fmla="*/ 0 w 1651790"/>
                  <a:gd name="connsiteY3-32" fmla="*/ 0 h 1782200"/>
                  <a:gd name="connsiteX0-33" fmla="*/ 138022 w 1873117"/>
                  <a:gd name="connsiteY0-34" fmla="*/ 888521 h 1782200"/>
                  <a:gd name="connsiteX1-35" fmla="*/ 1651790 w 1873117"/>
                  <a:gd name="connsiteY1-36" fmla="*/ 1539308 h 1782200"/>
                  <a:gd name="connsiteX2-37" fmla="*/ 1121434 w 1873117"/>
                  <a:gd name="connsiteY2-38" fmla="*/ 0 h 1782200"/>
                  <a:gd name="connsiteX3-39" fmla="*/ 0 w 1873117"/>
                  <a:gd name="connsiteY3-40" fmla="*/ 0 h 1782200"/>
                  <a:gd name="connsiteX0-41" fmla="*/ 138022 w 1908032"/>
                  <a:gd name="connsiteY0-42" fmla="*/ 888521 h 1782200"/>
                  <a:gd name="connsiteX1-43" fmla="*/ 1651790 w 1908032"/>
                  <a:gd name="connsiteY1-44" fmla="*/ 1539308 h 1782200"/>
                  <a:gd name="connsiteX2-45" fmla="*/ 1121434 w 1908032"/>
                  <a:gd name="connsiteY2-46" fmla="*/ 0 h 1782200"/>
                  <a:gd name="connsiteX3-47" fmla="*/ 0 w 1908032"/>
                  <a:gd name="connsiteY3-48" fmla="*/ 0 h 1782200"/>
                  <a:gd name="connsiteX0-49" fmla="*/ 138022 w 1928835"/>
                  <a:gd name="connsiteY0-50" fmla="*/ 888521 h 1791403"/>
                  <a:gd name="connsiteX1-51" fmla="*/ 1678684 w 1928835"/>
                  <a:gd name="connsiteY1-52" fmla="*/ 1552755 h 1791403"/>
                  <a:gd name="connsiteX2-53" fmla="*/ 1121434 w 1928835"/>
                  <a:gd name="connsiteY2-54" fmla="*/ 0 h 1791403"/>
                  <a:gd name="connsiteX3-55" fmla="*/ 0 w 1928835"/>
                  <a:gd name="connsiteY3-56" fmla="*/ 0 h 1791403"/>
                </a:gdLst>
                <a:ahLst/>
                <a:cxnLst>
                  <a:cxn ang="0">
                    <a:pos x="connsiteX0-1" y="connsiteY0-2"/>
                  </a:cxn>
                  <a:cxn ang="0">
                    <a:pos x="connsiteX1-3" y="connsiteY1-4"/>
                  </a:cxn>
                  <a:cxn ang="0">
                    <a:pos x="connsiteX2-5" y="connsiteY2-6"/>
                  </a:cxn>
                  <a:cxn ang="0">
                    <a:pos x="connsiteX3-7" y="connsiteY3-8"/>
                  </a:cxn>
                </a:cxnLst>
                <a:rect l="l" t="t" r="r" b="b"/>
                <a:pathLst>
                  <a:path w="1928835" h="1791403">
                    <a:moveTo>
                      <a:pt x="138022" y="888521"/>
                    </a:moveTo>
                    <a:cubicBezTo>
                      <a:pt x="168976" y="1921238"/>
                      <a:pt x="1347412" y="1954391"/>
                      <a:pt x="1678684" y="1552755"/>
                    </a:cubicBezTo>
                    <a:cubicBezTo>
                      <a:pt x="2257923" y="905182"/>
                      <a:pt x="1730020" y="2114"/>
                      <a:pt x="1121434" y="0"/>
                    </a:cubicBezTo>
                    <a:lnTo>
                      <a:pt x="0" y="0"/>
                    </a:lnTo>
                  </a:path>
                </a:pathLst>
              </a:custGeom>
              <a:noFill/>
              <a:ln w="12700">
                <a:solidFill>
                  <a:schemeClr val="tx1">
                    <a:lumMod val="50000"/>
                    <a:lumOff val="50000"/>
                  </a:schemeClr>
                </a:solidFill>
                <a:prstDash val="dash"/>
                <a:headEnd type="oval"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flipH="1">
                <a:off x="5459517" y="1634719"/>
                <a:ext cx="1209776" cy="1209776"/>
              </a:xfrm>
              <a:prstGeom prst="ellipse">
                <a:avLst/>
              </a:prstGeom>
              <a:solidFill>
                <a:srgbClr val="1475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flipH="1">
                <a:off x="5627293" y="1802495"/>
                <a:ext cx="874225" cy="874225"/>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p:cNvGrpSpPr/>
            <p:nvPr/>
          </p:nvGrpSpPr>
          <p:grpSpPr>
            <a:xfrm>
              <a:off x="11183" y="4430"/>
              <a:ext cx="2371" cy="2553"/>
              <a:chOff x="6849216" y="2560070"/>
              <a:chExt cx="1505519" cy="1621019"/>
            </a:xfrm>
          </p:grpSpPr>
          <p:sp>
            <p:nvSpPr>
              <p:cNvPr id="20" name="任意多边形 19"/>
              <p:cNvSpPr/>
              <p:nvPr/>
            </p:nvSpPr>
            <p:spPr>
              <a:xfrm rot="4500000" flipH="1">
                <a:off x="6791466" y="2617820"/>
                <a:ext cx="1621019" cy="1505519"/>
              </a:xfrm>
              <a:custGeom>
                <a:avLst/>
                <a:gdLst>
                  <a:gd name="connsiteX0" fmla="*/ 138022 w 1656272"/>
                  <a:gd name="connsiteY0" fmla="*/ 888521 h 1552755"/>
                  <a:gd name="connsiteX1" fmla="*/ 1656272 w 1656272"/>
                  <a:gd name="connsiteY1" fmla="*/ 1552755 h 1552755"/>
                  <a:gd name="connsiteX2" fmla="*/ 1121434 w 1656272"/>
                  <a:gd name="connsiteY2" fmla="*/ 0 h 1552755"/>
                  <a:gd name="connsiteX3" fmla="*/ 0 w 1656272"/>
                  <a:gd name="connsiteY3" fmla="*/ 0 h 1552755"/>
                  <a:gd name="connsiteX0-1" fmla="*/ 138022 w 1656272"/>
                  <a:gd name="connsiteY0-2" fmla="*/ 888521 h 1552755"/>
                  <a:gd name="connsiteX1-3" fmla="*/ 1656272 w 1656272"/>
                  <a:gd name="connsiteY1-4" fmla="*/ 1552755 h 1552755"/>
                  <a:gd name="connsiteX2-5" fmla="*/ 1121434 w 1656272"/>
                  <a:gd name="connsiteY2-6" fmla="*/ 0 h 1552755"/>
                  <a:gd name="connsiteX3-7" fmla="*/ 0 w 1656272"/>
                  <a:gd name="connsiteY3-8" fmla="*/ 0 h 1552755"/>
                  <a:gd name="connsiteX0-9" fmla="*/ 138022 w 1656272"/>
                  <a:gd name="connsiteY0-10" fmla="*/ 888521 h 1552755"/>
                  <a:gd name="connsiteX1-11" fmla="*/ 1656272 w 1656272"/>
                  <a:gd name="connsiteY1-12" fmla="*/ 1552755 h 1552755"/>
                  <a:gd name="connsiteX2-13" fmla="*/ 1121434 w 1656272"/>
                  <a:gd name="connsiteY2-14" fmla="*/ 0 h 1552755"/>
                  <a:gd name="connsiteX3-15" fmla="*/ 0 w 1656272"/>
                  <a:gd name="connsiteY3-16" fmla="*/ 0 h 1552755"/>
                  <a:gd name="connsiteX0-17" fmla="*/ 138022 w 1656272"/>
                  <a:gd name="connsiteY0-18" fmla="*/ 888521 h 1791403"/>
                  <a:gd name="connsiteX1-19" fmla="*/ 1656272 w 1656272"/>
                  <a:gd name="connsiteY1-20" fmla="*/ 1552755 h 1791403"/>
                  <a:gd name="connsiteX2-21" fmla="*/ 1121434 w 1656272"/>
                  <a:gd name="connsiteY2-22" fmla="*/ 0 h 1791403"/>
                  <a:gd name="connsiteX3-23" fmla="*/ 0 w 1656272"/>
                  <a:gd name="connsiteY3-24" fmla="*/ 0 h 1791403"/>
                  <a:gd name="connsiteX0-25" fmla="*/ 138022 w 1651790"/>
                  <a:gd name="connsiteY0-26" fmla="*/ 888521 h 1782200"/>
                  <a:gd name="connsiteX1-27" fmla="*/ 1651790 w 1651790"/>
                  <a:gd name="connsiteY1-28" fmla="*/ 1539308 h 1782200"/>
                  <a:gd name="connsiteX2-29" fmla="*/ 1121434 w 1651790"/>
                  <a:gd name="connsiteY2-30" fmla="*/ 0 h 1782200"/>
                  <a:gd name="connsiteX3-31" fmla="*/ 0 w 1651790"/>
                  <a:gd name="connsiteY3-32" fmla="*/ 0 h 1782200"/>
                  <a:gd name="connsiteX0-33" fmla="*/ 138022 w 1873117"/>
                  <a:gd name="connsiteY0-34" fmla="*/ 888521 h 1782200"/>
                  <a:gd name="connsiteX1-35" fmla="*/ 1651790 w 1873117"/>
                  <a:gd name="connsiteY1-36" fmla="*/ 1539308 h 1782200"/>
                  <a:gd name="connsiteX2-37" fmla="*/ 1121434 w 1873117"/>
                  <a:gd name="connsiteY2-38" fmla="*/ 0 h 1782200"/>
                  <a:gd name="connsiteX3-39" fmla="*/ 0 w 1873117"/>
                  <a:gd name="connsiteY3-40" fmla="*/ 0 h 1782200"/>
                  <a:gd name="connsiteX0-41" fmla="*/ 138022 w 1908032"/>
                  <a:gd name="connsiteY0-42" fmla="*/ 888521 h 1782200"/>
                  <a:gd name="connsiteX1-43" fmla="*/ 1651790 w 1908032"/>
                  <a:gd name="connsiteY1-44" fmla="*/ 1539308 h 1782200"/>
                  <a:gd name="connsiteX2-45" fmla="*/ 1121434 w 1908032"/>
                  <a:gd name="connsiteY2-46" fmla="*/ 0 h 1782200"/>
                  <a:gd name="connsiteX3-47" fmla="*/ 0 w 1908032"/>
                  <a:gd name="connsiteY3-48" fmla="*/ 0 h 1782200"/>
                  <a:gd name="connsiteX0-49" fmla="*/ 138022 w 1928835"/>
                  <a:gd name="connsiteY0-50" fmla="*/ 888521 h 1791403"/>
                  <a:gd name="connsiteX1-51" fmla="*/ 1678684 w 1928835"/>
                  <a:gd name="connsiteY1-52" fmla="*/ 1552755 h 1791403"/>
                  <a:gd name="connsiteX2-53" fmla="*/ 1121434 w 1928835"/>
                  <a:gd name="connsiteY2-54" fmla="*/ 0 h 1791403"/>
                  <a:gd name="connsiteX3-55" fmla="*/ 0 w 1928835"/>
                  <a:gd name="connsiteY3-56" fmla="*/ 0 h 1791403"/>
                </a:gdLst>
                <a:ahLst/>
                <a:cxnLst>
                  <a:cxn ang="0">
                    <a:pos x="connsiteX0-1" y="connsiteY0-2"/>
                  </a:cxn>
                  <a:cxn ang="0">
                    <a:pos x="connsiteX1-3" y="connsiteY1-4"/>
                  </a:cxn>
                  <a:cxn ang="0">
                    <a:pos x="connsiteX2-5" y="connsiteY2-6"/>
                  </a:cxn>
                  <a:cxn ang="0">
                    <a:pos x="connsiteX3-7" y="connsiteY3-8"/>
                  </a:cxn>
                </a:cxnLst>
                <a:rect l="l" t="t" r="r" b="b"/>
                <a:pathLst>
                  <a:path w="1928835" h="1791403">
                    <a:moveTo>
                      <a:pt x="138022" y="888521"/>
                    </a:moveTo>
                    <a:cubicBezTo>
                      <a:pt x="168976" y="1921238"/>
                      <a:pt x="1347412" y="1954391"/>
                      <a:pt x="1678684" y="1552755"/>
                    </a:cubicBezTo>
                    <a:cubicBezTo>
                      <a:pt x="2257923" y="905182"/>
                      <a:pt x="1730020" y="2114"/>
                      <a:pt x="1121434" y="0"/>
                    </a:cubicBezTo>
                    <a:lnTo>
                      <a:pt x="0" y="0"/>
                    </a:lnTo>
                  </a:path>
                </a:pathLst>
              </a:custGeom>
              <a:noFill/>
              <a:ln w="12700">
                <a:solidFill>
                  <a:schemeClr val="tx1">
                    <a:lumMod val="50000"/>
                    <a:lumOff val="50000"/>
                  </a:schemeClr>
                </a:solidFill>
                <a:prstDash val="dash"/>
                <a:headEnd type="oval"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rot="4500000" flipH="1">
                <a:off x="6994592" y="2726978"/>
                <a:ext cx="1209776" cy="1209776"/>
              </a:xfrm>
              <a:prstGeom prst="ellipse">
                <a:avLst/>
              </a:prstGeom>
              <a:solidFill>
                <a:srgbClr val="1475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rot="4500000" flipH="1">
                <a:off x="7162368" y="2894754"/>
                <a:ext cx="874225" cy="874225"/>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p:cNvGrpSpPr/>
            <p:nvPr/>
          </p:nvGrpSpPr>
          <p:grpSpPr>
            <a:xfrm>
              <a:off x="7156" y="7085"/>
              <a:ext cx="2553" cy="2371"/>
              <a:chOff x="4291811" y="4246026"/>
              <a:chExt cx="1621019" cy="1505519"/>
            </a:xfrm>
          </p:grpSpPr>
          <p:sp>
            <p:nvSpPr>
              <p:cNvPr id="25" name="任意多边形 24"/>
              <p:cNvSpPr/>
              <p:nvPr/>
            </p:nvSpPr>
            <p:spPr>
              <a:xfrm rot="2193598" flipV="1">
                <a:off x="4291811" y="4246026"/>
                <a:ext cx="1621019" cy="1505519"/>
              </a:xfrm>
              <a:custGeom>
                <a:avLst/>
                <a:gdLst>
                  <a:gd name="connsiteX0" fmla="*/ 138022 w 1656272"/>
                  <a:gd name="connsiteY0" fmla="*/ 888521 h 1552755"/>
                  <a:gd name="connsiteX1" fmla="*/ 1656272 w 1656272"/>
                  <a:gd name="connsiteY1" fmla="*/ 1552755 h 1552755"/>
                  <a:gd name="connsiteX2" fmla="*/ 1121434 w 1656272"/>
                  <a:gd name="connsiteY2" fmla="*/ 0 h 1552755"/>
                  <a:gd name="connsiteX3" fmla="*/ 0 w 1656272"/>
                  <a:gd name="connsiteY3" fmla="*/ 0 h 1552755"/>
                  <a:gd name="connsiteX0-1" fmla="*/ 138022 w 1656272"/>
                  <a:gd name="connsiteY0-2" fmla="*/ 888521 h 1552755"/>
                  <a:gd name="connsiteX1-3" fmla="*/ 1656272 w 1656272"/>
                  <a:gd name="connsiteY1-4" fmla="*/ 1552755 h 1552755"/>
                  <a:gd name="connsiteX2-5" fmla="*/ 1121434 w 1656272"/>
                  <a:gd name="connsiteY2-6" fmla="*/ 0 h 1552755"/>
                  <a:gd name="connsiteX3-7" fmla="*/ 0 w 1656272"/>
                  <a:gd name="connsiteY3-8" fmla="*/ 0 h 1552755"/>
                  <a:gd name="connsiteX0-9" fmla="*/ 138022 w 1656272"/>
                  <a:gd name="connsiteY0-10" fmla="*/ 888521 h 1552755"/>
                  <a:gd name="connsiteX1-11" fmla="*/ 1656272 w 1656272"/>
                  <a:gd name="connsiteY1-12" fmla="*/ 1552755 h 1552755"/>
                  <a:gd name="connsiteX2-13" fmla="*/ 1121434 w 1656272"/>
                  <a:gd name="connsiteY2-14" fmla="*/ 0 h 1552755"/>
                  <a:gd name="connsiteX3-15" fmla="*/ 0 w 1656272"/>
                  <a:gd name="connsiteY3-16" fmla="*/ 0 h 1552755"/>
                  <a:gd name="connsiteX0-17" fmla="*/ 138022 w 1656272"/>
                  <a:gd name="connsiteY0-18" fmla="*/ 888521 h 1791403"/>
                  <a:gd name="connsiteX1-19" fmla="*/ 1656272 w 1656272"/>
                  <a:gd name="connsiteY1-20" fmla="*/ 1552755 h 1791403"/>
                  <a:gd name="connsiteX2-21" fmla="*/ 1121434 w 1656272"/>
                  <a:gd name="connsiteY2-22" fmla="*/ 0 h 1791403"/>
                  <a:gd name="connsiteX3-23" fmla="*/ 0 w 1656272"/>
                  <a:gd name="connsiteY3-24" fmla="*/ 0 h 1791403"/>
                  <a:gd name="connsiteX0-25" fmla="*/ 138022 w 1651790"/>
                  <a:gd name="connsiteY0-26" fmla="*/ 888521 h 1782200"/>
                  <a:gd name="connsiteX1-27" fmla="*/ 1651790 w 1651790"/>
                  <a:gd name="connsiteY1-28" fmla="*/ 1539308 h 1782200"/>
                  <a:gd name="connsiteX2-29" fmla="*/ 1121434 w 1651790"/>
                  <a:gd name="connsiteY2-30" fmla="*/ 0 h 1782200"/>
                  <a:gd name="connsiteX3-31" fmla="*/ 0 w 1651790"/>
                  <a:gd name="connsiteY3-32" fmla="*/ 0 h 1782200"/>
                  <a:gd name="connsiteX0-33" fmla="*/ 138022 w 1873117"/>
                  <a:gd name="connsiteY0-34" fmla="*/ 888521 h 1782200"/>
                  <a:gd name="connsiteX1-35" fmla="*/ 1651790 w 1873117"/>
                  <a:gd name="connsiteY1-36" fmla="*/ 1539308 h 1782200"/>
                  <a:gd name="connsiteX2-37" fmla="*/ 1121434 w 1873117"/>
                  <a:gd name="connsiteY2-38" fmla="*/ 0 h 1782200"/>
                  <a:gd name="connsiteX3-39" fmla="*/ 0 w 1873117"/>
                  <a:gd name="connsiteY3-40" fmla="*/ 0 h 1782200"/>
                  <a:gd name="connsiteX0-41" fmla="*/ 138022 w 1908032"/>
                  <a:gd name="connsiteY0-42" fmla="*/ 888521 h 1782200"/>
                  <a:gd name="connsiteX1-43" fmla="*/ 1651790 w 1908032"/>
                  <a:gd name="connsiteY1-44" fmla="*/ 1539308 h 1782200"/>
                  <a:gd name="connsiteX2-45" fmla="*/ 1121434 w 1908032"/>
                  <a:gd name="connsiteY2-46" fmla="*/ 0 h 1782200"/>
                  <a:gd name="connsiteX3-47" fmla="*/ 0 w 1908032"/>
                  <a:gd name="connsiteY3-48" fmla="*/ 0 h 1782200"/>
                  <a:gd name="connsiteX0-49" fmla="*/ 138022 w 1928835"/>
                  <a:gd name="connsiteY0-50" fmla="*/ 888521 h 1791403"/>
                  <a:gd name="connsiteX1-51" fmla="*/ 1678684 w 1928835"/>
                  <a:gd name="connsiteY1-52" fmla="*/ 1552755 h 1791403"/>
                  <a:gd name="connsiteX2-53" fmla="*/ 1121434 w 1928835"/>
                  <a:gd name="connsiteY2-54" fmla="*/ 0 h 1791403"/>
                  <a:gd name="connsiteX3-55" fmla="*/ 0 w 1928835"/>
                  <a:gd name="connsiteY3-56" fmla="*/ 0 h 1791403"/>
                </a:gdLst>
                <a:ahLst/>
                <a:cxnLst>
                  <a:cxn ang="0">
                    <a:pos x="connsiteX0-1" y="connsiteY0-2"/>
                  </a:cxn>
                  <a:cxn ang="0">
                    <a:pos x="connsiteX1-3" y="connsiteY1-4"/>
                  </a:cxn>
                  <a:cxn ang="0">
                    <a:pos x="connsiteX2-5" y="connsiteY2-6"/>
                  </a:cxn>
                  <a:cxn ang="0">
                    <a:pos x="connsiteX3-7" y="connsiteY3-8"/>
                  </a:cxn>
                </a:cxnLst>
                <a:rect l="l" t="t" r="r" b="b"/>
                <a:pathLst>
                  <a:path w="1928835" h="1791403">
                    <a:moveTo>
                      <a:pt x="138022" y="888521"/>
                    </a:moveTo>
                    <a:cubicBezTo>
                      <a:pt x="168976" y="1921238"/>
                      <a:pt x="1347412" y="1954391"/>
                      <a:pt x="1678684" y="1552755"/>
                    </a:cubicBezTo>
                    <a:cubicBezTo>
                      <a:pt x="2257923" y="905182"/>
                      <a:pt x="1730020" y="2114"/>
                      <a:pt x="1121434" y="0"/>
                    </a:cubicBezTo>
                    <a:lnTo>
                      <a:pt x="0" y="0"/>
                    </a:lnTo>
                  </a:path>
                </a:pathLst>
              </a:custGeom>
              <a:noFill/>
              <a:ln w="12700">
                <a:solidFill>
                  <a:schemeClr val="tx1">
                    <a:lumMod val="50000"/>
                    <a:lumOff val="50000"/>
                  </a:schemeClr>
                </a:solidFill>
                <a:prstDash val="dash"/>
                <a:headEnd type="oval"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rot="2193598" flipV="1">
                <a:off x="4523456" y="4422669"/>
                <a:ext cx="1209776" cy="1209776"/>
              </a:xfrm>
              <a:prstGeom prst="ellipse">
                <a:avLst/>
              </a:prstGeom>
              <a:solidFill>
                <a:srgbClr val="1475A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rot="2193598" flipV="1">
                <a:off x="4691231" y="4590445"/>
                <a:ext cx="874225" cy="874225"/>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10063" y="7210"/>
              <a:ext cx="2553" cy="2371"/>
              <a:chOff x="6137986" y="4325221"/>
              <a:chExt cx="1621019" cy="1505519"/>
            </a:xfrm>
          </p:grpSpPr>
          <p:sp>
            <p:nvSpPr>
              <p:cNvPr id="31" name="任意多边形 30"/>
              <p:cNvSpPr/>
              <p:nvPr/>
            </p:nvSpPr>
            <p:spPr>
              <a:xfrm rot="8647742" flipH="1">
                <a:off x="6137986" y="4325221"/>
                <a:ext cx="1621019" cy="1505519"/>
              </a:xfrm>
              <a:custGeom>
                <a:avLst/>
                <a:gdLst>
                  <a:gd name="connsiteX0" fmla="*/ 138022 w 1656272"/>
                  <a:gd name="connsiteY0" fmla="*/ 888521 h 1552755"/>
                  <a:gd name="connsiteX1" fmla="*/ 1656272 w 1656272"/>
                  <a:gd name="connsiteY1" fmla="*/ 1552755 h 1552755"/>
                  <a:gd name="connsiteX2" fmla="*/ 1121434 w 1656272"/>
                  <a:gd name="connsiteY2" fmla="*/ 0 h 1552755"/>
                  <a:gd name="connsiteX3" fmla="*/ 0 w 1656272"/>
                  <a:gd name="connsiteY3" fmla="*/ 0 h 1552755"/>
                  <a:gd name="connsiteX0-1" fmla="*/ 138022 w 1656272"/>
                  <a:gd name="connsiteY0-2" fmla="*/ 888521 h 1552755"/>
                  <a:gd name="connsiteX1-3" fmla="*/ 1656272 w 1656272"/>
                  <a:gd name="connsiteY1-4" fmla="*/ 1552755 h 1552755"/>
                  <a:gd name="connsiteX2-5" fmla="*/ 1121434 w 1656272"/>
                  <a:gd name="connsiteY2-6" fmla="*/ 0 h 1552755"/>
                  <a:gd name="connsiteX3-7" fmla="*/ 0 w 1656272"/>
                  <a:gd name="connsiteY3-8" fmla="*/ 0 h 1552755"/>
                  <a:gd name="connsiteX0-9" fmla="*/ 138022 w 1656272"/>
                  <a:gd name="connsiteY0-10" fmla="*/ 888521 h 1552755"/>
                  <a:gd name="connsiteX1-11" fmla="*/ 1656272 w 1656272"/>
                  <a:gd name="connsiteY1-12" fmla="*/ 1552755 h 1552755"/>
                  <a:gd name="connsiteX2-13" fmla="*/ 1121434 w 1656272"/>
                  <a:gd name="connsiteY2-14" fmla="*/ 0 h 1552755"/>
                  <a:gd name="connsiteX3-15" fmla="*/ 0 w 1656272"/>
                  <a:gd name="connsiteY3-16" fmla="*/ 0 h 1552755"/>
                  <a:gd name="connsiteX0-17" fmla="*/ 138022 w 1656272"/>
                  <a:gd name="connsiteY0-18" fmla="*/ 888521 h 1791403"/>
                  <a:gd name="connsiteX1-19" fmla="*/ 1656272 w 1656272"/>
                  <a:gd name="connsiteY1-20" fmla="*/ 1552755 h 1791403"/>
                  <a:gd name="connsiteX2-21" fmla="*/ 1121434 w 1656272"/>
                  <a:gd name="connsiteY2-22" fmla="*/ 0 h 1791403"/>
                  <a:gd name="connsiteX3-23" fmla="*/ 0 w 1656272"/>
                  <a:gd name="connsiteY3-24" fmla="*/ 0 h 1791403"/>
                  <a:gd name="connsiteX0-25" fmla="*/ 138022 w 1651790"/>
                  <a:gd name="connsiteY0-26" fmla="*/ 888521 h 1782200"/>
                  <a:gd name="connsiteX1-27" fmla="*/ 1651790 w 1651790"/>
                  <a:gd name="connsiteY1-28" fmla="*/ 1539308 h 1782200"/>
                  <a:gd name="connsiteX2-29" fmla="*/ 1121434 w 1651790"/>
                  <a:gd name="connsiteY2-30" fmla="*/ 0 h 1782200"/>
                  <a:gd name="connsiteX3-31" fmla="*/ 0 w 1651790"/>
                  <a:gd name="connsiteY3-32" fmla="*/ 0 h 1782200"/>
                  <a:gd name="connsiteX0-33" fmla="*/ 138022 w 1873117"/>
                  <a:gd name="connsiteY0-34" fmla="*/ 888521 h 1782200"/>
                  <a:gd name="connsiteX1-35" fmla="*/ 1651790 w 1873117"/>
                  <a:gd name="connsiteY1-36" fmla="*/ 1539308 h 1782200"/>
                  <a:gd name="connsiteX2-37" fmla="*/ 1121434 w 1873117"/>
                  <a:gd name="connsiteY2-38" fmla="*/ 0 h 1782200"/>
                  <a:gd name="connsiteX3-39" fmla="*/ 0 w 1873117"/>
                  <a:gd name="connsiteY3-40" fmla="*/ 0 h 1782200"/>
                  <a:gd name="connsiteX0-41" fmla="*/ 138022 w 1908032"/>
                  <a:gd name="connsiteY0-42" fmla="*/ 888521 h 1782200"/>
                  <a:gd name="connsiteX1-43" fmla="*/ 1651790 w 1908032"/>
                  <a:gd name="connsiteY1-44" fmla="*/ 1539308 h 1782200"/>
                  <a:gd name="connsiteX2-45" fmla="*/ 1121434 w 1908032"/>
                  <a:gd name="connsiteY2-46" fmla="*/ 0 h 1782200"/>
                  <a:gd name="connsiteX3-47" fmla="*/ 0 w 1908032"/>
                  <a:gd name="connsiteY3-48" fmla="*/ 0 h 1782200"/>
                  <a:gd name="connsiteX0-49" fmla="*/ 138022 w 1928835"/>
                  <a:gd name="connsiteY0-50" fmla="*/ 888521 h 1791403"/>
                  <a:gd name="connsiteX1-51" fmla="*/ 1678684 w 1928835"/>
                  <a:gd name="connsiteY1-52" fmla="*/ 1552755 h 1791403"/>
                  <a:gd name="connsiteX2-53" fmla="*/ 1121434 w 1928835"/>
                  <a:gd name="connsiteY2-54" fmla="*/ 0 h 1791403"/>
                  <a:gd name="connsiteX3-55" fmla="*/ 0 w 1928835"/>
                  <a:gd name="connsiteY3-56" fmla="*/ 0 h 1791403"/>
                </a:gdLst>
                <a:ahLst/>
                <a:cxnLst>
                  <a:cxn ang="0">
                    <a:pos x="connsiteX0-1" y="connsiteY0-2"/>
                  </a:cxn>
                  <a:cxn ang="0">
                    <a:pos x="connsiteX1-3" y="connsiteY1-4"/>
                  </a:cxn>
                  <a:cxn ang="0">
                    <a:pos x="connsiteX2-5" y="connsiteY2-6"/>
                  </a:cxn>
                  <a:cxn ang="0">
                    <a:pos x="connsiteX3-7" y="connsiteY3-8"/>
                  </a:cxn>
                </a:cxnLst>
                <a:rect l="l" t="t" r="r" b="b"/>
                <a:pathLst>
                  <a:path w="1928835" h="1791403">
                    <a:moveTo>
                      <a:pt x="138022" y="888521"/>
                    </a:moveTo>
                    <a:cubicBezTo>
                      <a:pt x="168976" y="1921238"/>
                      <a:pt x="1347412" y="1954391"/>
                      <a:pt x="1678684" y="1552755"/>
                    </a:cubicBezTo>
                    <a:cubicBezTo>
                      <a:pt x="2257923" y="905182"/>
                      <a:pt x="1730020" y="2114"/>
                      <a:pt x="1121434" y="0"/>
                    </a:cubicBezTo>
                    <a:lnTo>
                      <a:pt x="0" y="0"/>
                    </a:lnTo>
                  </a:path>
                </a:pathLst>
              </a:custGeom>
              <a:noFill/>
              <a:ln w="12700">
                <a:solidFill>
                  <a:schemeClr val="tx1">
                    <a:lumMod val="50000"/>
                    <a:lumOff val="50000"/>
                  </a:schemeClr>
                </a:solidFill>
                <a:prstDash val="dash"/>
                <a:headEnd type="oval" w="med" len="med"/>
                <a:tailEnd type="triangle" w="med" len="me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8647742" flipH="1">
                <a:off x="6378892" y="4456969"/>
                <a:ext cx="1209776" cy="1209776"/>
              </a:xfrm>
              <a:prstGeom prst="ellipse">
                <a:avLst/>
              </a:prstGeom>
              <a:solidFill>
                <a:srgbClr val="07427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8647742" flipH="1">
                <a:off x="6546667" y="4624744"/>
                <a:ext cx="874225" cy="874225"/>
              </a:xfrm>
              <a:prstGeom prst="ellipse">
                <a:avLst/>
              </a:prstGeom>
              <a:gradFill>
                <a:gsLst>
                  <a:gs pos="0">
                    <a:srgbClr val="E2DDE1"/>
                  </a:gs>
                  <a:gs pos="76000">
                    <a:schemeClr val="bg1">
                      <a:lumMod val="95000"/>
                    </a:schemeClr>
                  </a:gs>
                </a:gsLst>
                <a:lin ang="7800000" scaled="0"/>
              </a:gradFill>
              <a:ln w="15875">
                <a:gradFill>
                  <a:gsLst>
                    <a:gs pos="0">
                      <a:schemeClr val="bg1">
                        <a:lumMod val="95000"/>
                      </a:schemeClr>
                    </a:gs>
                    <a:gs pos="100000">
                      <a:schemeClr val="bg1"/>
                    </a:gs>
                  </a:gsLst>
                  <a:lin ang="186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5" name="文本框 34"/>
          <p:cNvSpPr txBox="1"/>
          <p:nvPr/>
        </p:nvSpPr>
        <p:spPr>
          <a:xfrm>
            <a:off x="7503795" y="1592580"/>
            <a:ext cx="3982720" cy="1229995"/>
          </a:xfrm>
          <a:prstGeom prst="rect">
            <a:avLst/>
          </a:prstGeom>
          <a:noFill/>
          <a:effectLst/>
        </p:spPr>
        <p:txBody>
          <a:bodyPr wrap="square" rtlCol="0">
            <a:spAutoFit/>
          </a:bodyPr>
          <a:lstStyle/>
          <a:p>
            <a:pPr algn="l">
              <a:buClrTx/>
              <a:buSzTx/>
              <a:buFontTx/>
            </a:pPr>
            <a:r>
              <a:rPr lang="zh-CN" b="1" dirty="0">
                <a:solidFill>
                  <a:srgbClr val="004C80"/>
                </a:solidFill>
                <a:latin typeface="微软雅黑" panose="020B0503020204020204" pitchFamily="34" charset="-122"/>
                <a:ea typeface="微软雅黑" panose="020B0503020204020204" pitchFamily="34" charset="-122"/>
                <a:sym typeface="+mn-ea"/>
              </a:rPr>
              <a:t>环境搭建</a:t>
            </a:r>
            <a:endParaRPr lang="zh-CN" b="1" dirty="0">
              <a:solidFill>
                <a:srgbClr val="004C80"/>
              </a:solidFill>
              <a:latin typeface="微软雅黑" panose="020B0503020204020204" pitchFamily="34" charset="-122"/>
              <a:ea typeface="微软雅黑" panose="020B0503020204020204" pitchFamily="34" charset="-122"/>
            </a:endParaRPr>
          </a:p>
          <a:p>
            <a:pPr algn="l">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通过官方发布的yolov5-master版本进行配置环境，由于我们电脑硬件支持pytorch-gpu版本故通过conda建立YOLOv5的虚拟环境，加入我们需要跑取的训练集。</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7611745" y="3955415"/>
            <a:ext cx="3670300" cy="1014730"/>
          </a:xfrm>
          <a:prstGeom prst="rect">
            <a:avLst/>
          </a:prstGeom>
          <a:noFill/>
          <a:effectLst/>
        </p:spPr>
        <p:txBody>
          <a:bodyPr wrap="square" rtlCol="0">
            <a:spAutoFit/>
          </a:bodyPr>
          <a:lstStyle/>
          <a:p>
            <a:pPr algn="l">
              <a:buClrTx/>
              <a:buSzTx/>
              <a:buFontTx/>
            </a:pPr>
            <a:r>
              <a:rPr lang="zh-CN" b="1" dirty="0">
                <a:solidFill>
                  <a:srgbClr val="004C80"/>
                </a:solidFill>
                <a:latin typeface="微软雅黑" panose="020B0503020204020204" pitchFamily="34" charset="-122"/>
                <a:ea typeface="微软雅黑" panose="020B0503020204020204" pitchFamily="34" charset="-122"/>
              </a:rPr>
              <a:t>模型优化</a:t>
            </a:r>
          </a:p>
          <a:p>
            <a:pPr algn="l">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我们先对原模型训练200轮测试效果，为了增加收敛速度和检测精度，对原Yolov5的损失函数进行优化，引入SIoU损失函数。</a:t>
            </a:r>
          </a:p>
        </p:txBody>
      </p:sp>
      <p:sp>
        <p:nvSpPr>
          <p:cNvPr id="38" name="文本框 37"/>
          <p:cNvSpPr txBox="1"/>
          <p:nvPr/>
        </p:nvSpPr>
        <p:spPr>
          <a:xfrm>
            <a:off x="1368425" y="4043680"/>
            <a:ext cx="3828415" cy="583565"/>
          </a:xfrm>
          <a:prstGeom prst="rect">
            <a:avLst/>
          </a:prstGeom>
          <a:noFill/>
          <a:effectLst/>
        </p:spPr>
        <p:txBody>
          <a:bodyPr wrap="square" rtlCol="0">
            <a:spAutoFit/>
          </a:bodyPr>
          <a:lstStyle/>
          <a:p>
            <a:pPr algn="l">
              <a:buClrTx/>
              <a:buSzTx/>
              <a:buFontTx/>
            </a:pPr>
            <a:r>
              <a:rPr lang="zh-CN" sz="1800" b="1" dirty="0">
                <a:solidFill>
                  <a:srgbClr val="004C80"/>
                </a:solidFill>
                <a:latin typeface="微软雅黑" panose="020B0503020204020204" pitchFamily="34" charset="-122"/>
                <a:ea typeface="微软雅黑" panose="020B0503020204020204" pitchFamily="34" charset="-122"/>
              </a:rPr>
              <a:t>结果分析</a:t>
            </a:r>
          </a:p>
          <a:p>
            <a:pPr algn="l">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将该模型与原Yolov5模型进行对比分析。</a:t>
            </a:r>
          </a:p>
        </p:txBody>
      </p:sp>
      <p:sp>
        <p:nvSpPr>
          <p:cNvPr id="2" name="文本框 1"/>
          <p:cNvSpPr txBox="1"/>
          <p:nvPr>
            <p:custDataLst>
              <p:tags r:id="rId1"/>
            </p:custDataLst>
          </p:nvPr>
        </p:nvSpPr>
        <p:spPr>
          <a:xfrm>
            <a:off x="4119880" y="5371465"/>
            <a:ext cx="4608830" cy="1014730"/>
          </a:xfrm>
          <a:prstGeom prst="rect">
            <a:avLst/>
          </a:prstGeom>
          <a:noFill/>
          <a:effectLst/>
        </p:spPr>
        <p:txBody>
          <a:bodyPr wrap="square" rtlCol="0">
            <a:spAutoFit/>
          </a:bodyPr>
          <a:lstStyle/>
          <a:p>
            <a:pPr algn="l">
              <a:buClrTx/>
              <a:buSzTx/>
              <a:buFontTx/>
            </a:pPr>
            <a:r>
              <a:rPr lang="zh-CN" sz="1800" b="1" dirty="0">
                <a:solidFill>
                  <a:srgbClr val="004C80"/>
                </a:solidFill>
                <a:latin typeface="微软雅黑" panose="020B0503020204020204" pitchFamily="34" charset="-122"/>
                <a:ea typeface="微软雅黑" panose="020B0503020204020204" pitchFamily="34" charset="-122"/>
              </a:rPr>
              <a:t>模型训练</a:t>
            </a:r>
          </a:p>
          <a:p>
            <a:pPr algn="l">
              <a:buClrTx/>
              <a:buSzTx/>
              <a:buFontTx/>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网络训练的初始学习率设为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0.01</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，动量因子设为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0.9</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，权重衰减设为</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0.0005</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，批次大小 batch-size 设为 8，共训练 200 轮。</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1353820" y="1588135"/>
            <a:ext cx="3829050" cy="1877437"/>
          </a:xfrm>
          <a:prstGeom prst="rect">
            <a:avLst/>
          </a:prstGeom>
          <a:noFill/>
        </p:spPr>
        <p:txBody>
          <a:bodyPr wrap="square" rtlCol="0">
            <a:spAutoFit/>
          </a:bodyPr>
          <a:lstStyle/>
          <a:p>
            <a:pPr algn="l"/>
            <a:r>
              <a:rPr lang="zh-CN" b="1" dirty="0">
                <a:solidFill>
                  <a:srgbClr val="004C80"/>
                </a:solidFill>
                <a:latin typeface="微软雅黑" panose="020B0503020204020204" pitchFamily="34" charset="-122"/>
                <a:ea typeface="微软雅黑" panose="020B0503020204020204" pitchFamily="34" charset="-122"/>
                <a:sym typeface="+mn-ea"/>
              </a:rPr>
              <a:t>数据采集和处理</a:t>
            </a:r>
            <a:endParaRPr lang="zh-CN" b="1" dirty="0">
              <a:solidFill>
                <a:srgbClr val="004C80"/>
              </a:solidFill>
              <a:latin typeface="微软雅黑" panose="020B0503020204020204" pitchFamily="34" charset="-122"/>
              <a:ea typeface="微软雅黑" panose="020B0503020204020204" pitchFamily="34" charset="-122"/>
            </a:endParaRPr>
          </a:p>
          <a:p>
            <a:pPr algn="l"/>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通过python爬虫，实现对抽烟图片的采集。对采集到的图片进行清晰度和大小、识别度进行筛选，用作我们模型训练，大大提高模型的精确度。通过labelimg对目标物体进行标记，标记对象为伴随着烟雾且包含人体皮肤的烟头。对待预测的视频</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图像使用开源项目进行清晰度识别和优化。</a:t>
            </a:r>
            <a:endParaRPr lang="zh-CN" sz="1600" dirty="0">
              <a:solidFill>
                <a:srgbClr val="004C80"/>
              </a:solidFill>
              <a:latin typeface="微软雅黑" panose="020B0503020204020204" pitchFamily="34" charset="-122"/>
              <a:ea typeface="微软雅黑" panose="020B0503020204020204" pitchFamily="34" charset="-122"/>
            </a:endParaRPr>
          </a:p>
        </p:txBody>
      </p:sp>
      <p:sp>
        <p:nvSpPr>
          <p:cNvPr id="5" name="Oval 13"/>
          <p:cNvSpPr>
            <a:spLocks noChangeArrowheads="1"/>
          </p:cNvSpPr>
          <p:nvPr>
            <p:custDataLst>
              <p:tags r:id="rId2"/>
            </p:custDataLst>
          </p:nvPr>
        </p:nvSpPr>
        <p:spPr bwMode="auto">
          <a:xfrm>
            <a:off x="5183132" y="3422364"/>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1</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36" name="Oval 13"/>
          <p:cNvSpPr>
            <a:spLocks noChangeArrowheads="1"/>
          </p:cNvSpPr>
          <p:nvPr>
            <p:custDataLst>
              <p:tags r:id="rId3"/>
            </p:custDataLst>
          </p:nvPr>
        </p:nvSpPr>
        <p:spPr bwMode="auto">
          <a:xfrm>
            <a:off x="5971802" y="2898489"/>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2</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39" name="Oval 13"/>
          <p:cNvSpPr>
            <a:spLocks noChangeArrowheads="1"/>
          </p:cNvSpPr>
          <p:nvPr>
            <p:custDataLst>
              <p:tags r:id="rId4"/>
            </p:custDataLst>
          </p:nvPr>
        </p:nvSpPr>
        <p:spPr bwMode="auto">
          <a:xfrm>
            <a:off x="6782062" y="3422364"/>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3</a:t>
            </a:r>
          </a:p>
        </p:txBody>
      </p:sp>
      <p:sp>
        <p:nvSpPr>
          <p:cNvPr id="41" name="Oval 13"/>
          <p:cNvSpPr>
            <a:spLocks noChangeArrowheads="1"/>
          </p:cNvSpPr>
          <p:nvPr>
            <p:custDataLst>
              <p:tags r:id="rId5"/>
            </p:custDataLst>
          </p:nvPr>
        </p:nvSpPr>
        <p:spPr bwMode="auto">
          <a:xfrm>
            <a:off x="5460627" y="4288504"/>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5</a:t>
            </a:r>
          </a:p>
        </p:txBody>
      </p:sp>
      <p:sp>
        <p:nvSpPr>
          <p:cNvPr id="42" name="Oval 13"/>
          <p:cNvSpPr>
            <a:spLocks noChangeArrowheads="1"/>
          </p:cNvSpPr>
          <p:nvPr>
            <p:custDataLst>
              <p:tags r:id="rId6"/>
            </p:custDataLst>
          </p:nvPr>
        </p:nvSpPr>
        <p:spPr bwMode="auto">
          <a:xfrm>
            <a:off x="6458212" y="4313269"/>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4</a:t>
            </a:r>
            <a:endParaRPr lang="zh-CN" altLang="en-US" sz="1800" dirty="0">
              <a:solidFill>
                <a:srgbClr val="F8F8F8"/>
              </a:solidFill>
              <a:latin typeface="Lifeline JL" panose="00000400000000000000" pitchFamily="2" charset="0"/>
              <a:ea typeface="微软雅黑" panose="020B0503020204020204" pitchFamily="34" charset="-122"/>
            </a:endParaRPr>
          </a:p>
        </p:txBody>
      </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9" cstate="print">
            <a:extLst>
              <a:ext uri="{28A0092B-C50C-407E-A947-70E740481C1C}">
                <a14:useLocalDpi xmlns:a14="http://schemas.microsoft.com/office/drawing/2010/main" val="0"/>
              </a:ext>
            </a:extLst>
          </a:blip>
          <a:srcRect l="21892" r="6043"/>
          <a:stretch>
            <a:fillRect/>
          </a:stretch>
        </p:blipFill>
        <p:spPr>
          <a:xfrm rot="16200000">
            <a:off x="-18415" y="1514475"/>
            <a:ext cx="6883400" cy="3854450"/>
          </a:xfrm>
          <a:prstGeom prst="rect">
            <a:avLst/>
          </a:prstGeom>
        </p:spPr>
      </p:pic>
      <p:sp>
        <p:nvSpPr>
          <p:cNvPr id="2" name="文本框 1"/>
          <p:cNvSpPr txBox="1"/>
          <p:nvPr/>
        </p:nvSpPr>
        <p:spPr>
          <a:xfrm>
            <a:off x="1130395" y="1873529"/>
            <a:ext cx="1107996" cy="2769348"/>
          </a:xfrm>
          <a:prstGeom prst="rect">
            <a:avLst/>
          </a:prstGeom>
          <a:noFill/>
        </p:spPr>
        <p:txBody>
          <a:bodyPr vert="eaVert" wrap="none" rtlCol="0">
            <a:spAutoFit/>
          </a:bodyPr>
          <a:lstStyle/>
          <a:p>
            <a:pPr algn="dist"/>
            <a:r>
              <a:rPr lang="zh-CN" altLang="en-US" sz="6000" dirty="0">
                <a:solidFill>
                  <a:srgbClr val="0E71AA"/>
                </a:solidFill>
                <a:latin typeface="微软雅黑" panose="020B0503020204020204" pitchFamily="34" charset="-122"/>
                <a:ea typeface="微软雅黑" panose="020B0503020204020204" pitchFamily="34" charset="-122"/>
              </a:rPr>
              <a:t>目     录</a:t>
            </a:r>
          </a:p>
        </p:txBody>
      </p:sp>
      <p:grpSp>
        <p:nvGrpSpPr>
          <p:cNvPr id="10" name="组合 9"/>
          <p:cNvGrpSpPr/>
          <p:nvPr/>
        </p:nvGrpSpPr>
        <p:grpSpPr>
          <a:xfrm>
            <a:off x="6951127" y="673834"/>
            <a:ext cx="748147" cy="748148"/>
            <a:chOff x="7531331" y="1259522"/>
            <a:chExt cx="748147" cy="748148"/>
          </a:xfrm>
        </p:grpSpPr>
        <p:sp>
          <p:nvSpPr>
            <p:cNvPr id="11" name="Freeform 10"/>
            <p:cNvSpPr/>
            <p:nvPr/>
          </p:nvSpPr>
          <p:spPr bwMode="auto">
            <a:xfrm>
              <a:off x="7531331" y="1259522"/>
              <a:ext cx="748147" cy="74814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1475AE"/>
            </a:solidFill>
            <a:ln>
              <a:noFill/>
            </a:ln>
          </p:spPr>
          <p:txBody>
            <a:bodyPr vert="horz" wrap="square" lIns="91440" tIns="45720" rIns="91440" bIns="45720" numCol="1" anchor="t" anchorCtr="0" compatLnSpc="1"/>
            <a:lstStyle/>
            <a:p>
              <a:endParaRPr lang="zh-CN" altLang="en-US"/>
            </a:p>
          </p:txBody>
        </p:sp>
        <p:sp>
          <p:nvSpPr>
            <p:cNvPr id="12" name="文本框 11"/>
            <p:cNvSpPr txBox="1"/>
            <p:nvPr/>
          </p:nvSpPr>
          <p:spPr>
            <a:xfrm>
              <a:off x="7631082" y="1292772"/>
              <a:ext cx="543739" cy="706755"/>
            </a:xfrm>
            <a:prstGeom prst="rect">
              <a:avLst/>
            </a:prstGeom>
            <a:noFill/>
          </p:spPr>
          <p:txBody>
            <a:bodyPr wrap="squar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1</a:t>
              </a:r>
              <a:endParaRPr lang="zh-CN" altLang="en-US" sz="4000" b="1" dirty="0">
                <a:solidFill>
                  <a:srgbClr val="FFFFFF"/>
                </a:solidFill>
                <a:latin typeface="Agency FB" panose="020B0503020202020204" pitchFamily="34" charset="0"/>
                <a:ea typeface="微软雅黑" panose="020B0503020204020204" pitchFamily="34" charset="-122"/>
              </a:endParaRPr>
            </a:p>
          </p:txBody>
        </p:sp>
      </p:grpSp>
      <p:sp>
        <p:nvSpPr>
          <p:cNvPr id="14" name="Freeform 10"/>
          <p:cNvSpPr/>
          <p:nvPr/>
        </p:nvSpPr>
        <p:spPr bwMode="auto">
          <a:xfrm>
            <a:off x="6951345" y="1866900"/>
            <a:ext cx="748030" cy="748030"/>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74279"/>
          </a:solidFill>
          <a:ln>
            <a:noFill/>
          </a:ln>
        </p:spPr>
        <p:txBody>
          <a:bodyPr vert="horz" wrap="square" lIns="91440" tIns="45720" rIns="91440" bIns="45720" numCol="1" anchor="t" anchorCtr="0" compatLnSpc="1"/>
          <a:lstStyle/>
          <a:p>
            <a:endParaRPr lang="zh-CN" altLang="en-US"/>
          </a:p>
        </p:txBody>
      </p:sp>
      <p:sp>
        <p:nvSpPr>
          <p:cNvPr id="17" name="Freeform 10"/>
          <p:cNvSpPr/>
          <p:nvPr/>
        </p:nvSpPr>
        <p:spPr bwMode="auto">
          <a:xfrm>
            <a:off x="6951345" y="3059430"/>
            <a:ext cx="748030" cy="748030"/>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1475AE"/>
          </a:solidFill>
          <a:ln>
            <a:noFill/>
          </a:ln>
        </p:spPr>
        <p:txBody>
          <a:bodyPr vert="horz" wrap="square" lIns="91440" tIns="45720" rIns="91440" bIns="45720" numCol="1" anchor="t" anchorCtr="0" compatLnSpc="1"/>
          <a:lstStyle/>
          <a:p>
            <a:endParaRPr lang="zh-CN" altLang="en-US"/>
          </a:p>
        </p:txBody>
      </p:sp>
      <p:sp>
        <p:nvSpPr>
          <p:cNvPr id="20" name="Freeform 10"/>
          <p:cNvSpPr/>
          <p:nvPr/>
        </p:nvSpPr>
        <p:spPr bwMode="auto">
          <a:xfrm>
            <a:off x="6951345" y="4252595"/>
            <a:ext cx="748030" cy="748030"/>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074279"/>
          </a:solidFill>
          <a:ln>
            <a:noFill/>
          </a:ln>
        </p:spPr>
        <p:txBody>
          <a:bodyPr vert="horz" wrap="square" lIns="91440" tIns="45720" rIns="91440" bIns="45720" numCol="1" anchor="t" anchorCtr="0" compatLnSpc="1"/>
          <a:lstStyle/>
          <a:p>
            <a:endParaRPr lang="zh-CN" altLang="en-US"/>
          </a:p>
        </p:txBody>
      </p:sp>
      <p:sp>
        <p:nvSpPr>
          <p:cNvPr id="22" name="文本框 21"/>
          <p:cNvSpPr txBox="1"/>
          <p:nvPr/>
        </p:nvSpPr>
        <p:spPr>
          <a:xfrm>
            <a:off x="8209290" y="755520"/>
            <a:ext cx="1826141" cy="583565"/>
          </a:xfrm>
          <a:prstGeom prst="rect">
            <a:avLst/>
          </a:prstGeom>
          <a:noFill/>
        </p:spPr>
        <p:txBody>
          <a:bodyPr wrap="square" rtlCol="0">
            <a:spAutoFit/>
          </a:bodyPr>
          <a:lstStyle/>
          <a:p>
            <a:r>
              <a:rPr lang="zh-CN" altLang="en-US" sz="3200" b="1" dirty="0">
                <a:solidFill>
                  <a:srgbClr val="0E71AA"/>
                </a:solidFill>
                <a:latin typeface="幼圆" panose="02010509060101010101" pitchFamily="49" charset="-122"/>
                <a:ea typeface="幼圆" panose="02010509060101010101" pitchFamily="49" charset="-122"/>
              </a:rPr>
              <a:t>研究背景</a:t>
            </a:r>
          </a:p>
        </p:txBody>
      </p:sp>
      <p:sp>
        <p:nvSpPr>
          <p:cNvPr id="24" name="文本框 23"/>
          <p:cNvSpPr txBox="1"/>
          <p:nvPr/>
        </p:nvSpPr>
        <p:spPr>
          <a:xfrm>
            <a:off x="8209290" y="1948430"/>
            <a:ext cx="1826141" cy="583565"/>
          </a:xfrm>
          <a:prstGeom prst="rect">
            <a:avLst/>
          </a:prstGeom>
          <a:noFill/>
        </p:spPr>
        <p:txBody>
          <a:bodyPr wrap="square" rtlCol="0">
            <a:spAutoFit/>
          </a:bodyPr>
          <a:lstStyle/>
          <a:p>
            <a:r>
              <a:rPr lang="zh-CN" altLang="en-US" sz="3200" b="1" dirty="0">
                <a:solidFill>
                  <a:srgbClr val="074279"/>
                </a:solidFill>
                <a:latin typeface="幼圆" panose="02010509060101010101" pitchFamily="49" charset="-122"/>
                <a:ea typeface="幼圆" panose="02010509060101010101" pitchFamily="49" charset="-122"/>
              </a:rPr>
              <a:t>技术创新</a:t>
            </a:r>
          </a:p>
        </p:txBody>
      </p:sp>
      <p:sp>
        <p:nvSpPr>
          <p:cNvPr id="25" name="文本框 24"/>
          <p:cNvSpPr txBox="1"/>
          <p:nvPr/>
        </p:nvSpPr>
        <p:spPr>
          <a:xfrm>
            <a:off x="8209290" y="3140604"/>
            <a:ext cx="1826141" cy="583565"/>
          </a:xfrm>
          <a:prstGeom prst="rect">
            <a:avLst/>
          </a:prstGeom>
          <a:noFill/>
        </p:spPr>
        <p:txBody>
          <a:bodyPr wrap="square" rtlCol="0">
            <a:spAutoFit/>
          </a:bodyPr>
          <a:lstStyle/>
          <a:p>
            <a:r>
              <a:rPr lang="zh-CN" altLang="en-US" sz="3200" b="1" dirty="0">
                <a:solidFill>
                  <a:srgbClr val="0E71AA"/>
                </a:solidFill>
                <a:latin typeface="幼圆" panose="02010509060101010101" pitchFamily="49" charset="-122"/>
                <a:ea typeface="幼圆" panose="02010509060101010101" pitchFamily="49" charset="-122"/>
              </a:rPr>
              <a:t>开发流程</a:t>
            </a:r>
          </a:p>
        </p:txBody>
      </p:sp>
      <p:sp>
        <p:nvSpPr>
          <p:cNvPr id="26" name="文本框 25"/>
          <p:cNvSpPr txBox="1"/>
          <p:nvPr/>
        </p:nvSpPr>
        <p:spPr>
          <a:xfrm>
            <a:off x="8199672" y="4321739"/>
            <a:ext cx="1835759" cy="583565"/>
          </a:xfrm>
          <a:prstGeom prst="rect">
            <a:avLst/>
          </a:prstGeom>
          <a:noFill/>
        </p:spPr>
        <p:txBody>
          <a:bodyPr wrap="square" rtlCol="0">
            <a:spAutoFit/>
          </a:bodyPr>
          <a:lstStyle/>
          <a:p>
            <a:r>
              <a:rPr lang="zh-CN" altLang="en-US" sz="3200" b="1" dirty="0">
                <a:solidFill>
                  <a:srgbClr val="074279"/>
                </a:solidFill>
                <a:latin typeface="幼圆" panose="02010509060101010101" pitchFamily="49" charset="-122"/>
                <a:ea typeface="幼圆" panose="02010509060101010101" pitchFamily="49" charset="-122"/>
              </a:rPr>
              <a:t>成果展示</a:t>
            </a:r>
          </a:p>
        </p:txBody>
      </p:sp>
      <p:sp>
        <p:nvSpPr>
          <p:cNvPr id="27" name="矩形 26"/>
          <p:cNvSpPr/>
          <p:nvPr/>
        </p:nvSpPr>
        <p:spPr>
          <a:xfrm>
            <a:off x="-820271" y="2248711"/>
            <a:ext cx="658906" cy="1032371"/>
          </a:xfrm>
          <a:prstGeom prst="rect">
            <a:avLst/>
          </a:prstGeom>
          <a:solidFill>
            <a:srgbClr val="07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17852" y="3281082"/>
            <a:ext cx="658906" cy="1032371"/>
          </a:xfrm>
          <a:prstGeom prst="rect">
            <a:avLst/>
          </a:prstGeom>
          <a:solidFill>
            <a:srgbClr val="14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custDataLst>
              <p:tags r:id="rId1"/>
            </p:custDataLst>
          </p:nvPr>
        </p:nvSpPr>
        <p:spPr>
          <a:xfrm>
            <a:off x="7050878" y="1886914"/>
            <a:ext cx="543739" cy="706755"/>
          </a:xfrm>
          <a:prstGeom prst="rect">
            <a:avLst/>
          </a:prstGeom>
          <a:noFill/>
        </p:spPr>
        <p:txBody>
          <a:bodyPr wrap="squar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2</a:t>
            </a:r>
          </a:p>
        </p:txBody>
      </p:sp>
      <p:sp>
        <p:nvSpPr>
          <p:cNvPr id="5" name="文本框 4"/>
          <p:cNvSpPr txBox="1"/>
          <p:nvPr>
            <p:custDataLst>
              <p:tags r:id="rId2"/>
            </p:custDataLst>
          </p:nvPr>
        </p:nvSpPr>
        <p:spPr>
          <a:xfrm>
            <a:off x="7050878" y="3092144"/>
            <a:ext cx="543739" cy="706755"/>
          </a:xfrm>
          <a:prstGeom prst="rect">
            <a:avLst/>
          </a:prstGeom>
          <a:noFill/>
        </p:spPr>
        <p:txBody>
          <a:bodyPr wrap="squar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3</a:t>
            </a:r>
          </a:p>
        </p:txBody>
      </p:sp>
      <p:sp>
        <p:nvSpPr>
          <p:cNvPr id="6" name="文本框 5"/>
          <p:cNvSpPr txBox="1"/>
          <p:nvPr>
            <p:custDataLst>
              <p:tags r:id="rId3"/>
            </p:custDataLst>
          </p:nvPr>
        </p:nvSpPr>
        <p:spPr>
          <a:xfrm>
            <a:off x="7050878" y="4297374"/>
            <a:ext cx="543739" cy="706755"/>
          </a:xfrm>
          <a:prstGeom prst="rect">
            <a:avLst/>
          </a:prstGeom>
          <a:noFill/>
        </p:spPr>
        <p:txBody>
          <a:bodyPr wrap="squar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4</a:t>
            </a:r>
          </a:p>
        </p:txBody>
      </p:sp>
      <p:grpSp>
        <p:nvGrpSpPr>
          <p:cNvPr id="15" name="组合 14"/>
          <p:cNvGrpSpPr/>
          <p:nvPr/>
        </p:nvGrpSpPr>
        <p:grpSpPr>
          <a:xfrm>
            <a:off x="6972935" y="5461000"/>
            <a:ext cx="3197860" cy="748030"/>
            <a:chOff x="11140" y="8805"/>
            <a:chExt cx="5036" cy="1178"/>
          </a:xfrm>
        </p:grpSpPr>
        <p:sp>
          <p:nvSpPr>
            <p:cNvPr id="3" name="Freeform 10"/>
            <p:cNvSpPr/>
            <p:nvPr>
              <p:custDataLst>
                <p:tags r:id="rId4"/>
              </p:custDataLst>
            </p:nvPr>
          </p:nvSpPr>
          <p:spPr bwMode="auto">
            <a:xfrm>
              <a:off x="11140" y="8805"/>
              <a:ext cx="1178" cy="1178"/>
            </a:xfrm>
            <a:custGeom>
              <a:avLst/>
              <a:gdLst>
                <a:gd name="T0" fmla="*/ 56 w 56"/>
                <a:gd name="T1" fmla="*/ 42 h 56"/>
                <a:gd name="T2" fmla="*/ 42 w 56"/>
                <a:gd name="T3" fmla="*/ 56 h 56"/>
                <a:gd name="T4" fmla="*/ 14 w 56"/>
                <a:gd name="T5" fmla="*/ 56 h 56"/>
                <a:gd name="T6" fmla="*/ 0 w 56"/>
                <a:gd name="T7" fmla="*/ 42 h 56"/>
                <a:gd name="T8" fmla="*/ 0 w 56"/>
                <a:gd name="T9" fmla="*/ 14 h 56"/>
                <a:gd name="T10" fmla="*/ 14 w 56"/>
                <a:gd name="T11" fmla="*/ 0 h 56"/>
                <a:gd name="T12" fmla="*/ 42 w 56"/>
                <a:gd name="T13" fmla="*/ 0 h 56"/>
                <a:gd name="T14" fmla="*/ 56 w 56"/>
                <a:gd name="T15" fmla="*/ 14 h 56"/>
                <a:gd name="T16" fmla="*/ 56 w 56"/>
                <a:gd name="T17"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56">
                  <a:moveTo>
                    <a:pt x="56" y="42"/>
                  </a:moveTo>
                  <a:cubicBezTo>
                    <a:pt x="56" y="50"/>
                    <a:pt x="50" y="56"/>
                    <a:pt x="42" y="56"/>
                  </a:cubicBezTo>
                  <a:cubicBezTo>
                    <a:pt x="14" y="56"/>
                    <a:pt x="14" y="56"/>
                    <a:pt x="14" y="56"/>
                  </a:cubicBezTo>
                  <a:cubicBezTo>
                    <a:pt x="7" y="56"/>
                    <a:pt x="0" y="50"/>
                    <a:pt x="0" y="42"/>
                  </a:cubicBezTo>
                  <a:cubicBezTo>
                    <a:pt x="0" y="14"/>
                    <a:pt x="0" y="14"/>
                    <a:pt x="0" y="14"/>
                  </a:cubicBezTo>
                  <a:cubicBezTo>
                    <a:pt x="0" y="6"/>
                    <a:pt x="7" y="0"/>
                    <a:pt x="14" y="0"/>
                  </a:cubicBezTo>
                  <a:cubicBezTo>
                    <a:pt x="42" y="0"/>
                    <a:pt x="42" y="0"/>
                    <a:pt x="42" y="0"/>
                  </a:cubicBezTo>
                  <a:cubicBezTo>
                    <a:pt x="50" y="0"/>
                    <a:pt x="56" y="6"/>
                    <a:pt x="56" y="14"/>
                  </a:cubicBezTo>
                  <a:lnTo>
                    <a:pt x="56" y="42"/>
                  </a:lnTo>
                  <a:close/>
                </a:path>
              </a:pathLst>
            </a:custGeom>
            <a:solidFill>
              <a:srgbClr val="1475AE"/>
            </a:solidFill>
            <a:ln>
              <a:noFill/>
            </a:ln>
          </p:spPr>
          <p:txBody>
            <a:bodyPr vert="horz" wrap="square" lIns="91440" tIns="45720" rIns="91440" bIns="45720" numCol="1" anchor="t" anchorCtr="0" compatLnSpc="1"/>
            <a:lstStyle/>
            <a:p>
              <a:endParaRPr lang="en-US" altLang="zh-CN"/>
            </a:p>
          </p:txBody>
        </p:sp>
        <p:sp>
          <p:nvSpPr>
            <p:cNvPr id="9" name="文本框 8"/>
            <p:cNvSpPr txBox="1"/>
            <p:nvPr>
              <p:custDataLst>
                <p:tags r:id="rId5"/>
              </p:custDataLst>
            </p:nvPr>
          </p:nvSpPr>
          <p:spPr>
            <a:xfrm>
              <a:off x="11297" y="8857"/>
              <a:ext cx="856" cy="1113"/>
            </a:xfrm>
            <a:prstGeom prst="rect">
              <a:avLst/>
            </a:prstGeom>
            <a:noFill/>
          </p:spPr>
          <p:txBody>
            <a:bodyPr wrap="square" rtlCol="0">
              <a:spAutoFit/>
            </a:bodyPr>
            <a:lstStyle/>
            <a:p>
              <a:r>
                <a:rPr lang="en-US" altLang="zh-CN" sz="4000" b="1" dirty="0">
                  <a:solidFill>
                    <a:srgbClr val="FFFFFF"/>
                  </a:solidFill>
                  <a:latin typeface="Agency FB" panose="020B0503020202020204" pitchFamily="34" charset="0"/>
                  <a:ea typeface="微软雅黑" panose="020B0503020204020204" pitchFamily="34" charset="-122"/>
                </a:rPr>
                <a:t>5</a:t>
              </a:r>
            </a:p>
          </p:txBody>
        </p:sp>
        <p:sp>
          <p:nvSpPr>
            <p:cNvPr id="13" name="文本框 12"/>
            <p:cNvSpPr txBox="1"/>
            <p:nvPr>
              <p:custDataLst>
                <p:tags r:id="rId6"/>
              </p:custDataLst>
            </p:nvPr>
          </p:nvSpPr>
          <p:spPr>
            <a:xfrm>
              <a:off x="13286" y="8854"/>
              <a:ext cx="2891" cy="919"/>
            </a:xfrm>
            <a:prstGeom prst="rect">
              <a:avLst/>
            </a:prstGeom>
            <a:noFill/>
          </p:spPr>
          <p:txBody>
            <a:bodyPr wrap="square" rtlCol="0">
              <a:spAutoFit/>
            </a:bodyPr>
            <a:lstStyle/>
            <a:p>
              <a:r>
                <a:rPr lang="zh-CN" altLang="en-US" sz="3200" b="1" dirty="0">
                  <a:solidFill>
                    <a:srgbClr val="074279"/>
                  </a:solidFill>
                  <a:latin typeface="幼圆" panose="02010509060101010101" pitchFamily="49" charset="-122"/>
                  <a:ea typeface="幼圆" panose="02010509060101010101" pitchFamily="49" charset="-122"/>
                </a:rPr>
                <a:t>总</a:t>
              </a:r>
              <a:r>
                <a:rPr lang="en-US" altLang="zh-CN" sz="3200" b="1" dirty="0">
                  <a:solidFill>
                    <a:srgbClr val="074279"/>
                  </a:solidFill>
                  <a:latin typeface="幼圆" panose="02010509060101010101" pitchFamily="49" charset="-122"/>
                  <a:ea typeface="幼圆" panose="02010509060101010101" pitchFamily="49" charset="-122"/>
                </a:rPr>
                <a:t>   </a:t>
              </a:r>
              <a:r>
                <a:rPr lang="zh-CN" altLang="en-US" sz="3200" b="1" dirty="0">
                  <a:solidFill>
                    <a:srgbClr val="074279"/>
                  </a:solidFill>
                  <a:latin typeface="幼圆" panose="02010509060101010101" pitchFamily="49" charset="-122"/>
                  <a:ea typeface="幼圆" panose="02010509060101010101" pitchFamily="49" charset="-122"/>
                </a:rPr>
                <a:t>结</a:t>
              </a:r>
            </a:p>
          </p:txBody>
        </p:sp>
      </p:grpSp>
    </p:spTree>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7416" t="4099"/>
          <a:stretch>
            <a:fillRect/>
          </a:stretch>
        </p:blipFill>
        <p:spPr>
          <a:xfrm>
            <a:off x="0" y="0"/>
            <a:ext cx="11984355" cy="5615940"/>
          </a:xfrm>
          <a:prstGeom prst="rect">
            <a:avLst/>
          </a:prstGeom>
        </p:spPr>
      </p:pic>
      <p:sp>
        <p:nvSpPr>
          <p:cNvPr id="6" name="文本框 5"/>
          <p:cNvSpPr txBox="1"/>
          <p:nvPr/>
        </p:nvSpPr>
        <p:spPr>
          <a:xfrm>
            <a:off x="582996" y="3819863"/>
            <a:ext cx="1824538" cy="2215991"/>
          </a:xfrm>
          <a:prstGeom prst="rect">
            <a:avLst/>
          </a:prstGeom>
          <a:noFill/>
        </p:spPr>
        <p:txBody>
          <a:bodyPr wrap="none" rtlCol="0">
            <a:spAutoFit/>
          </a:bodyPr>
          <a:lstStyle/>
          <a:p>
            <a:r>
              <a:rPr lang="en-US" altLang="zh-CN" sz="13800" b="1" dirty="0">
                <a:solidFill>
                  <a:srgbClr val="0E71AA"/>
                </a:solidFill>
                <a:latin typeface="Agency FB" panose="020B0503020202020204" pitchFamily="34" charset="0"/>
                <a:ea typeface="微软雅黑" panose="020B0503020204020204" pitchFamily="34" charset="-122"/>
              </a:rPr>
              <a:t>04</a:t>
            </a:r>
            <a:endParaRPr lang="zh-CN" altLang="en-US" sz="13800" b="1" dirty="0">
              <a:solidFill>
                <a:srgbClr val="0E71AA"/>
              </a:solidFill>
              <a:latin typeface="Agency FB" panose="020B0503020202020204" pitchFamily="34" charset="0"/>
              <a:ea typeface="微软雅黑" panose="020B0503020204020204" pitchFamily="34" charset="-122"/>
            </a:endParaRPr>
          </a:p>
        </p:txBody>
      </p:sp>
      <p:sp>
        <p:nvSpPr>
          <p:cNvPr id="7" name="文本框 6"/>
          <p:cNvSpPr txBox="1"/>
          <p:nvPr/>
        </p:nvSpPr>
        <p:spPr>
          <a:xfrm>
            <a:off x="6020977" y="960048"/>
            <a:ext cx="3855720" cy="1198880"/>
          </a:xfrm>
          <a:prstGeom prst="rect">
            <a:avLst/>
          </a:prstGeom>
          <a:noFill/>
        </p:spPr>
        <p:txBody>
          <a:bodyPr wrap="none" rtlCol="0">
            <a:spAutoFit/>
          </a:bodyPr>
          <a:lstStyle/>
          <a:p>
            <a:r>
              <a:rPr lang="zh-CN" altLang="en-US" sz="7200" b="1" dirty="0">
                <a:solidFill>
                  <a:srgbClr val="0E71AA"/>
                </a:solidFill>
                <a:latin typeface="幼圆" panose="02010509060101010101" pitchFamily="49" charset="-122"/>
                <a:ea typeface="幼圆" panose="02010509060101010101" pitchFamily="49" charset="-122"/>
              </a:rPr>
              <a:t>成果展示</a:t>
            </a:r>
          </a:p>
        </p:txBody>
      </p:sp>
    </p:spTree>
  </p:cSld>
  <p:clrMapOvr>
    <a:masterClrMapping/>
  </p:clrMapOvr>
  <p:transition spd="slow">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rcRect l="11011" t="29061"/>
          <a:stretch>
            <a:fillRect/>
          </a:stretch>
        </p:blipFill>
        <p:spPr>
          <a:xfrm>
            <a:off x="0" y="635"/>
            <a:ext cx="4249420" cy="1367155"/>
          </a:xfrm>
          <a:prstGeom prst="rect">
            <a:avLst/>
          </a:prstGeom>
        </p:spPr>
      </p:pic>
      <p:sp>
        <p:nvSpPr>
          <p:cNvPr id="2" name="文本框 1"/>
          <p:cNvSpPr txBox="1"/>
          <p:nvPr>
            <p:custDataLst>
              <p:tags r:id="rId1"/>
            </p:custDataLst>
          </p:nvPr>
        </p:nvSpPr>
        <p:spPr>
          <a:xfrm>
            <a:off x="5081324" y="659519"/>
            <a:ext cx="2631440" cy="829945"/>
          </a:xfrm>
          <a:prstGeom prst="rect">
            <a:avLst/>
          </a:prstGeom>
          <a:noFill/>
          <a:effectLst/>
        </p:spPr>
        <p:txBody>
          <a:bodyPr wrap="none" rtlCol="0">
            <a:spAutoFit/>
          </a:bodyPr>
          <a:lstStyle/>
          <a:p>
            <a:r>
              <a:rPr lang="zh-CN" altLang="en-US" sz="4800" b="1" dirty="0">
                <a:solidFill>
                  <a:srgbClr val="0E71AA"/>
                </a:solidFill>
                <a:latin typeface="幼圆" panose="02010509060101010101" pitchFamily="49" charset="-122"/>
                <a:ea typeface="幼圆" panose="02010509060101010101" pitchFamily="49" charset="-122"/>
              </a:rPr>
              <a:t>成果展示</a:t>
            </a:r>
          </a:p>
        </p:txBody>
      </p:sp>
      <p:sp>
        <p:nvSpPr>
          <p:cNvPr id="7" name="文本框 6"/>
          <p:cNvSpPr txBox="1"/>
          <p:nvPr>
            <p:custDataLst>
              <p:tags r:id="rId2"/>
            </p:custDataLst>
          </p:nvPr>
        </p:nvSpPr>
        <p:spPr>
          <a:xfrm>
            <a:off x="4264660" y="2085340"/>
            <a:ext cx="3663315" cy="475615"/>
          </a:xfrm>
          <a:prstGeom prst="rect">
            <a:avLst/>
          </a:prstGeom>
          <a:noFill/>
        </p:spPr>
        <p:txBody>
          <a:bodyPr wrap="square" rtlCol="0">
            <a:spAutoFit/>
          </a:bodyPr>
          <a:lstStyle/>
          <a:p>
            <a:pPr indent="0" fontAlgn="auto">
              <a:lnSpc>
                <a:spcPct val="125000"/>
              </a:lnSpc>
            </a:pPr>
            <a:r>
              <a:rPr lang="zh-CN" sz="2000"/>
              <a:t>改进后算法与原</a:t>
            </a:r>
            <a:r>
              <a:rPr lang="en-US" altLang="zh-CN" sz="2000"/>
              <a:t>Yolov5</a:t>
            </a:r>
            <a:r>
              <a:rPr lang="zh-CN" altLang="en-US" sz="2000"/>
              <a:t>算法对比</a:t>
            </a:r>
            <a:r>
              <a:rPr lang="en-US" altLang="zh-CN" sz="2000"/>
              <a:t>          </a:t>
            </a:r>
            <a:endParaRPr lang="zh-CN" altLang="en-US" sz="2000"/>
          </a:p>
        </p:txBody>
      </p:sp>
      <p:graphicFrame>
        <p:nvGraphicFramePr>
          <p:cNvPr id="8" name="表格 7"/>
          <p:cNvGraphicFramePr/>
          <p:nvPr>
            <p:custDataLst>
              <p:tags r:id="rId3"/>
            </p:custDataLst>
            <p:extLst>
              <p:ext uri="{D42A27DB-BD31-4B8C-83A1-F6EECF244321}">
                <p14:modId xmlns:p14="http://schemas.microsoft.com/office/powerpoint/2010/main" val="937019888"/>
              </p:ext>
            </p:extLst>
          </p:nvPr>
        </p:nvGraphicFramePr>
        <p:xfrm>
          <a:off x="1466850" y="3044825"/>
          <a:ext cx="9258300" cy="2585720"/>
        </p:xfrm>
        <a:graphic>
          <a:graphicData uri="http://schemas.openxmlformats.org/drawingml/2006/table">
            <a:tbl>
              <a:tblPr firstRow="1" bandRow="1">
                <a:tableStyleId>{5C22544A-7EE6-4342-B048-85BDC9FD1C3A}</a:tableStyleId>
              </a:tblPr>
              <a:tblGrid>
                <a:gridCol w="2314575">
                  <a:extLst>
                    <a:ext uri="{9D8B030D-6E8A-4147-A177-3AD203B41FA5}">
                      <a16:colId xmlns:a16="http://schemas.microsoft.com/office/drawing/2014/main" val="20000"/>
                    </a:ext>
                  </a:extLst>
                </a:gridCol>
                <a:gridCol w="2314575">
                  <a:extLst>
                    <a:ext uri="{9D8B030D-6E8A-4147-A177-3AD203B41FA5}">
                      <a16:colId xmlns:a16="http://schemas.microsoft.com/office/drawing/2014/main" val="20001"/>
                    </a:ext>
                  </a:extLst>
                </a:gridCol>
                <a:gridCol w="2314575">
                  <a:extLst>
                    <a:ext uri="{9D8B030D-6E8A-4147-A177-3AD203B41FA5}">
                      <a16:colId xmlns:a16="http://schemas.microsoft.com/office/drawing/2014/main" val="20002"/>
                    </a:ext>
                  </a:extLst>
                </a:gridCol>
                <a:gridCol w="2314575">
                  <a:extLst>
                    <a:ext uri="{9D8B030D-6E8A-4147-A177-3AD203B41FA5}">
                      <a16:colId xmlns:a16="http://schemas.microsoft.com/office/drawing/2014/main" val="20003"/>
                    </a:ext>
                  </a:extLst>
                </a:gridCol>
              </a:tblGrid>
              <a:tr h="646430">
                <a:tc>
                  <a:txBody>
                    <a:bodyPr/>
                    <a:lstStyle/>
                    <a:p>
                      <a:pPr algn="ctr">
                        <a:buNone/>
                      </a:pPr>
                      <a:r>
                        <a:rPr lang="zh-CN" altLang="en-US">
                          <a:solidFill>
                            <a:schemeClr val="tx1"/>
                          </a:solidFill>
                        </a:rPr>
                        <a:t>模型</a:t>
                      </a:r>
                    </a:p>
                  </a:txBody>
                  <a:tcPr anchor="ctr">
                    <a:solidFill>
                      <a:schemeClr val="bg2"/>
                    </a:solidFill>
                  </a:tcPr>
                </a:tc>
                <a:tc>
                  <a:txBody>
                    <a:bodyPr/>
                    <a:lstStyle/>
                    <a:p>
                      <a:pPr algn="ctr">
                        <a:buNone/>
                      </a:pPr>
                      <a:r>
                        <a:rPr lang="en-US" altLang="zh-CN" dirty="0" err="1">
                          <a:solidFill>
                            <a:schemeClr val="tx1"/>
                          </a:solidFill>
                        </a:rPr>
                        <a:t>mAP</a:t>
                      </a:r>
                      <a:r>
                        <a:rPr lang="zh-CN" altLang="en-US" dirty="0">
                          <a:solidFill>
                            <a:schemeClr val="tx1"/>
                          </a:solidFill>
                        </a:rPr>
                        <a:t>（</a:t>
                      </a:r>
                      <a:r>
                        <a:rPr lang="en-US" altLang="zh-CN" dirty="0">
                          <a:solidFill>
                            <a:schemeClr val="tx1"/>
                          </a:solidFill>
                        </a:rPr>
                        <a:t>%</a:t>
                      </a:r>
                      <a:r>
                        <a:rPr lang="zh-CN" altLang="en-US" dirty="0">
                          <a:solidFill>
                            <a:schemeClr val="tx1"/>
                          </a:solidFill>
                        </a:rPr>
                        <a:t>）</a:t>
                      </a:r>
                      <a:r>
                        <a:rPr lang="zh-CN" altLang="en-US" sz="1800" b="0" i="0" kern="1200" dirty="0">
                          <a:solidFill>
                            <a:schemeClr val="tx1"/>
                          </a:solidFill>
                          <a:effectLst/>
                          <a:latin typeface="+mn-lt"/>
                          <a:ea typeface="+mn-ea"/>
                          <a:cs typeface="+mn-cs"/>
                        </a:rPr>
                        <a:t>各个类别</a:t>
                      </a:r>
                      <a:r>
                        <a:rPr lang="en-US" altLang="zh-CN" sz="1800" b="0" i="0" kern="1200" dirty="0">
                          <a:solidFill>
                            <a:schemeClr val="tx1"/>
                          </a:solidFill>
                          <a:effectLst/>
                          <a:latin typeface="+mn-lt"/>
                          <a:ea typeface="+mn-ea"/>
                          <a:cs typeface="+mn-cs"/>
                        </a:rPr>
                        <a:t>AP</a:t>
                      </a:r>
                      <a:r>
                        <a:rPr lang="zh-CN" altLang="en-US" sz="1800" b="0" i="0" kern="1200" dirty="0">
                          <a:solidFill>
                            <a:schemeClr val="tx1"/>
                          </a:solidFill>
                          <a:effectLst/>
                          <a:latin typeface="+mn-lt"/>
                          <a:ea typeface="+mn-ea"/>
                          <a:cs typeface="+mn-cs"/>
                        </a:rPr>
                        <a:t>的平均值</a:t>
                      </a:r>
                      <a:endParaRPr lang="zh-CN" altLang="en-US" dirty="0">
                        <a:solidFill>
                          <a:schemeClr val="tx1"/>
                        </a:solidFill>
                      </a:endParaRPr>
                    </a:p>
                  </a:txBody>
                  <a:tcPr anchor="ctr">
                    <a:solidFill>
                      <a:schemeClr val="bg2"/>
                    </a:solidFill>
                  </a:tcPr>
                </a:tc>
                <a:tc>
                  <a:txBody>
                    <a:bodyPr/>
                    <a:lstStyle/>
                    <a:p>
                      <a:pPr algn="ctr">
                        <a:buNone/>
                      </a:pPr>
                      <a:r>
                        <a:rPr lang="en-US" altLang="zh-CN" dirty="0">
                          <a:solidFill>
                            <a:schemeClr val="tx1"/>
                          </a:solidFill>
                        </a:rPr>
                        <a:t>Precision</a:t>
                      </a:r>
                      <a:r>
                        <a:rPr lang="zh-CN" altLang="en-US" sz="1800" b="0" i="0" kern="1200" dirty="0">
                          <a:solidFill>
                            <a:schemeClr val="tx1"/>
                          </a:solidFill>
                          <a:effectLst/>
                          <a:latin typeface="+mn-lt"/>
                          <a:ea typeface="+mn-ea"/>
                          <a:cs typeface="+mn-cs"/>
                        </a:rPr>
                        <a:t>查准率</a:t>
                      </a:r>
                      <a:endParaRPr lang="en-US" altLang="zh-CN" b="0" dirty="0">
                        <a:solidFill>
                          <a:schemeClr val="tx1"/>
                        </a:solidFill>
                      </a:endParaRPr>
                    </a:p>
                  </a:txBody>
                  <a:tcPr anchor="ctr">
                    <a:solidFill>
                      <a:schemeClr val="bg2"/>
                    </a:solidFill>
                  </a:tcPr>
                </a:tc>
                <a:tc>
                  <a:txBody>
                    <a:bodyPr/>
                    <a:lstStyle/>
                    <a:p>
                      <a:pPr algn="ctr">
                        <a:buNone/>
                      </a:pPr>
                      <a:r>
                        <a:rPr lang="en-US" altLang="zh-CN" dirty="0">
                          <a:solidFill>
                            <a:schemeClr val="tx1"/>
                          </a:solidFill>
                        </a:rPr>
                        <a:t>Recall</a:t>
                      </a:r>
                      <a:r>
                        <a:rPr lang="zh-CN" altLang="en-US" sz="1800" b="1" i="0" kern="1200" dirty="0">
                          <a:solidFill>
                            <a:schemeClr val="tx1"/>
                          </a:solidFill>
                          <a:effectLst/>
                          <a:latin typeface="+mn-lt"/>
                          <a:ea typeface="+mn-ea"/>
                          <a:cs typeface="+mn-cs"/>
                        </a:rPr>
                        <a:t>查全率</a:t>
                      </a:r>
                      <a:r>
                        <a:rPr lang="en-US" altLang="zh-CN" sz="1800" b="1" i="0" kern="1200" dirty="0">
                          <a:solidFill>
                            <a:schemeClr val="tx1"/>
                          </a:solidFill>
                          <a:effectLst/>
                          <a:latin typeface="+mn-lt"/>
                          <a:ea typeface="+mn-ea"/>
                          <a:cs typeface="+mn-cs"/>
                        </a:rPr>
                        <a:t>(</a:t>
                      </a:r>
                      <a:r>
                        <a:rPr lang="zh-CN" altLang="en-US" sz="1800" b="1" i="0" kern="1200" dirty="0">
                          <a:solidFill>
                            <a:schemeClr val="tx1"/>
                          </a:solidFill>
                          <a:effectLst/>
                          <a:latin typeface="+mn-lt"/>
                          <a:ea typeface="+mn-ea"/>
                          <a:cs typeface="+mn-cs"/>
                        </a:rPr>
                        <a:t>召回率</a:t>
                      </a:r>
                      <a:r>
                        <a:rPr lang="en-US" altLang="zh-CN" sz="1800" b="1" i="0" kern="1200" dirty="0">
                          <a:solidFill>
                            <a:schemeClr val="tx1"/>
                          </a:solidFill>
                          <a:effectLst/>
                          <a:latin typeface="+mn-lt"/>
                          <a:ea typeface="+mn-ea"/>
                          <a:cs typeface="+mn-cs"/>
                        </a:rPr>
                        <a:t>)</a:t>
                      </a:r>
                      <a:endParaRPr lang="en-US" altLang="zh-CN" dirty="0">
                        <a:solidFill>
                          <a:schemeClr val="tx1"/>
                        </a:solidFill>
                      </a:endParaRPr>
                    </a:p>
                  </a:txBody>
                  <a:tcPr anchor="ctr">
                    <a:solidFill>
                      <a:schemeClr val="bg2"/>
                    </a:solidFill>
                  </a:tcPr>
                </a:tc>
                <a:extLst>
                  <a:ext uri="{0D108BD9-81ED-4DB2-BD59-A6C34878D82A}">
                    <a16:rowId xmlns:a16="http://schemas.microsoft.com/office/drawing/2014/main" val="10000"/>
                  </a:ext>
                </a:extLst>
              </a:tr>
              <a:tr h="646430">
                <a:tc>
                  <a:txBody>
                    <a:bodyPr/>
                    <a:lstStyle/>
                    <a:p>
                      <a:pPr algn="ctr">
                        <a:buNone/>
                      </a:pPr>
                      <a:r>
                        <a:rPr lang="en-US" altLang="zh-CN">
                          <a:solidFill>
                            <a:schemeClr val="tx1"/>
                          </a:solidFill>
                        </a:rPr>
                        <a:t>Yolov5s</a:t>
                      </a:r>
                    </a:p>
                  </a:txBody>
                  <a:tcPr anchor="ctr">
                    <a:solidFill>
                      <a:schemeClr val="bg2"/>
                    </a:solidFill>
                  </a:tcPr>
                </a:tc>
                <a:tc>
                  <a:txBody>
                    <a:bodyPr/>
                    <a:lstStyle/>
                    <a:p>
                      <a:pPr algn="ctr">
                        <a:buNone/>
                      </a:pPr>
                      <a:r>
                        <a:rPr lang="en-US" altLang="zh-CN">
                          <a:solidFill>
                            <a:schemeClr val="tx1"/>
                          </a:solidFill>
                        </a:rPr>
                        <a:t>87.8</a:t>
                      </a:r>
                    </a:p>
                  </a:txBody>
                  <a:tcPr anchor="ctr">
                    <a:solidFill>
                      <a:schemeClr val="bg2"/>
                    </a:solidFill>
                  </a:tcPr>
                </a:tc>
                <a:tc>
                  <a:txBody>
                    <a:bodyPr/>
                    <a:lstStyle/>
                    <a:p>
                      <a:pPr algn="ctr">
                        <a:buNone/>
                      </a:pPr>
                      <a:r>
                        <a:rPr lang="en-US" altLang="zh-CN" dirty="0">
                          <a:solidFill>
                            <a:schemeClr val="tx1"/>
                          </a:solidFill>
                        </a:rPr>
                        <a:t>87.7</a:t>
                      </a:r>
                    </a:p>
                  </a:txBody>
                  <a:tcPr anchor="ctr">
                    <a:solidFill>
                      <a:schemeClr val="bg2"/>
                    </a:solidFill>
                  </a:tcPr>
                </a:tc>
                <a:tc>
                  <a:txBody>
                    <a:bodyPr/>
                    <a:lstStyle/>
                    <a:p>
                      <a:pPr algn="ctr">
                        <a:buNone/>
                      </a:pPr>
                      <a:r>
                        <a:rPr lang="en-US" altLang="zh-CN">
                          <a:solidFill>
                            <a:schemeClr val="tx1"/>
                          </a:solidFill>
                        </a:rPr>
                        <a:t>88.6</a:t>
                      </a:r>
                    </a:p>
                  </a:txBody>
                  <a:tcPr anchor="ctr">
                    <a:solidFill>
                      <a:schemeClr val="bg2"/>
                    </a:solidFill>
                  </a:tcPr>
                </a:tc>
                <a:extLst>
                  <a:ext uri="{0D108BD9-81ED-4DB2-BD59-A6C34878D82A}">
                    <a16:rowId xmlns:a16="http://schemas.microsoft.com/office/drawing/2014/main" val="10001"/>
                  </a:ext>
                </a:extLst>
              </a:tr>
              <a:tr h="646430">
                <a:tc>
                  <a:txBody>
                    <a:bodyPr/>
                    <a:lstStyle/>
                    <a:p>
                      <a:pPr algn="ctr">
                        <a:buNone/>
                      </a:pPr>
                      <a:r>
                        <a:rPr lang="en-US" altLang="zh-CN">
                          <a:solidFill>
                            <a:schemeClr val="tx1"/>
                          </a:solidFill>
                        </a:rPr>
                        <a:t>Yolov5x</a:t>
                      </a:r>
                    </a:p>
                  </a:txBody>
                  <a:tcPr anchor="ctr">
                    <a:solidFill>
                      <a:schemeClr val="bg2"/>
                    </a:solidFill>
                  </a:tcPr>
                </a:tc>
                <a:tc>
                  <a:txBody>
                    <a:bodyPr/>
                    <a:lstStyle/>
                    <a:p>
                      <a:pPr algn="ctr">
                        <a:buNone/>
                      </a:pPr>
                      <a:r>
                        <a:rPr lang="en-US" altLang="zh-CN">
                          <a:solidFill>
                            <a:schemeClr val="tx1"/>
                          </a:solidFill>
                        </a:rPr>
                        <a:t>92.3</a:t>
                      </a:r>
                    </a:p>
                  </a:txBody>
                  <a:tcPr anchor="ctr">
                    <a:solidFill>
                      <a:schemeClr val="bg2"/>
                    </a:solidFill>
                  </a:tcPr>
                </a:tc>
                <a:tc>
                  <a:txBody>
                    <a:bodyPr/>
                    <a:lstStyle/>
                    <a:p>
                      <a:pPr algn="ctr">
                        <a:buNone/>
                      </a:pPr>
                      <a:r>
                        <a:rPr lang="en-US" altLang="zh-CN">
                          <a:solidFill>
                            <a:schemeClr val="tx1"/>
                          </a:solidFill>
                        </a:rPr>
                        <a:t>91</a:t>
                      </a:r>
                    </a:p>
                  </a:txBody>
                  <a:tcPr anchor="ctr">
                    <a:solidFill>
                      <a:schemeClr val="bg2"/>
                    </a:solidFill>
                  </a:tcPr>
                </a:tc>
                <a:tc>
                  <a:txBody>
                    <a:bodyPr/>
                    <a:lstStyle/>
                    <a:p>
                      <a:pPr algn="ctr">
                        <a:buNone/>
                      </a:pPr>
                      <a:r>
                        <a:rPr lang="en-US" altLang="zh-CN" dirty="0">
                          <a:solidFill>
                            <a:schemeClr val="tx1"/>
                          </a:solidFill>
                        </a:rPr>
                        <a:t>81.8</a:t>
                      </a:r>
                    </a:p>
                  </a:txBody>
                  <a:tcPr anchor="ctr">
                    <a:solidFill>
                      <a:schemeClr val="bg2"/>
                    </a:solidFill>
                  </a:tcPr>
                </a:tc>
                <a:extLst>
                  <a:ext uri="{0D108BD9-81ED-4DB2-BD59-A6C34878D82A}">
                    <a16:rowId xmlns:a16="http://schemas.microsoft.com/office/drawing/2014/main" val="10002"/>
                  </a:ext>
                </a:extLst>
              </a:tr>
              <a:tr h="646430">
                <a:tc>
                  <a:txBody>
                    <a:bodyPr/>
                    <a:lstStyle/>
                    <a:p>
                      <a:pPr algn="ctr">
                        <a:buNone/>
                      </a:pPr>
                      <a:r>
                        <a:rPr lang="zh-CN" altLang="en-US">
                          <a:solidFill>
                            <a:schemeClr val="tx1"/>
                          </a:solidFill>
                        </a:rPr>
                        <a:t>改进后的</a:t>
                      </a:r>
                      <a:r>
                        <a:rPr lang="en-US" altLang="zh-CN">
                          <a:solidFill>
                            <a:schemeClr val="tx1"/>
                          </a:solidFill>
                        </a:rPr>
                        <a:t>Yolov5</a:t>
                      </a:r>
                    </a:p>
                  </a:txBody>
                  <a:tcPr anchor="ctr">
                    <a:solidFill>
                      <a:schemeClr val="bg2"/>
                    </a:solidFill>
                  </a:tcPr>
                </a:tc>
                <a:tc>
                  <a:txBody>
                    <a:bodyPr/>
                    <a:lstStyle/>
                    <a:p>
                      <a:pPr algn="ctr">
                        <a:buNone/>
                      </a:pPr>
                      <a:r>
                        <a:rPr lang="en-US" altLang="zh-CN">
                          <a:solidFill>
                            <a:schemeClr val="tx1"/>
                          </a:solidFill>
                        </a:rPr>
                        <a:t>94.2</a:t>
                      </a:r>
                    </a:p>
                  </a:txBody>
                  <a:tcPr anchor="ctr">
                    <a:solidFill>
                      <a:schemeClr val="bg2"/>
                    </a:solidFill>
                  </a:tcPr>
                </a:tc>
                <a:tc>
                  <a:txBody>
                    <a:bodyPr/>
                    <a:lstStyle/>
                    <a:p>
                      <a:pPr algn="ctr">
                        <a:buNone/>
                      </a:pPr>
                      <a:r>
                        <a:rPr lang="en-US" altLang="zh-CN">
                          <a:solidFill>
                            <a:schemeClr val="tx1"/>
                          </a:solidFill>
                        </a:rPr>
                        <a:t>93.2</a:t>
                      </a:r>
                    </a:p>
                  </a:txBody>
                  <a:tcPr anchor="ctr">
                    <a:solidFill>
                      <a:schemeClr val="bg2"/>
                    </a:solidFill>
                  </a:tcPr>
                </a:tc>
                <a:tc>
                  <a:txBody>
                    <a:bodyPr/>
                    <a:lstStyle/>
                    <a:p>
                      <a:pPr algn="ctr">
                        <a:buNone/>
                      </a:pPr>
                      <a:r>
                        <a:rPr lang="en-US" altLang="zh-CN" dirty="0">
                          <a:solidFill>
                            <a:schemeClr val="tx1"/>
                          </a:solidFill>
                        </a:rPr>
                        <a:t>76.6</a:t>
                      </a:r>
                    </a:p>
                  </a:txBody>
                  <a:tcPr anchor="ctr">
                    <a:solidFill>
                      <a:schemeClr val="bg2"/>
                    </a:solidFill>
                  </a:tcPr>
                </a:tc>
                <a:extLst>
                  <a:ext uri="{0D108BD9-81ED-4DB2-BD59-A6C34878D82A}">
                    <a16:rowId xmlns:a16="http://schemas.microsoft.com/office/drawing/2014/main" val="10003"/>
                  </a:ext>
                </a:extLst>
              </a:tr>
            </a:tbl>
          </a:graphicData>
        </a:graphic>
      </p:graphicFrame>
    </p:spTree>
  </p:cSld>
  <p:clrMapOvr>
    <a:masterClrMapping/>
  </p:clrMapOvr>
  <p:transition spd="slow">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rcRect l="11755" t="31598" r="-745" b="-2570"/>
          <a:stretch>
            <a:fillRect/>
          </a:stretch>
        </p:blipFill>
        <p:spPr>
          <a:xfrm>
            <a:off x="0" y="0"/>
            <a:ext cx="4249420" cy="1367790"/>
          </a:xfrm>
          <a:prstGeom prst="rect">
            <a:avLst/>
          </a:prstGeom>
        </p:spPr>
      </p:pic>
      <p:sp>
        <p:nvSpPr>
          <p:cNvPr id="16" name="文本框 15"/>
          <p:cNvSpPr txBox="1"/>
          <p:nvPr/>
        </p:nvSpPr>
        <p:spPr>
          <a:xfrm>
            <a:off x="5656634" y="409964"/>
            <a:ext cx="1407160" cy="829945"/>
          </a:xfrm>
          <a:prstGeom prst="rect">
            <a:avLst/>
          </a:prstGeom>
          <a:noFill/>
          <a:effectLst/>
        </p:spPr>
        <p:txBody>
          <a:bodyPr wrap="none" rtlCol="0">
            <a:spAutoFit/>
          </a:bodyPr>
          <a:lstStyle/>
          <a:p>
            <a:pPr algn="ctr"/>
            <a:r>
              <a:rPr lang="zh-CN" altLang="en-US" sz="4800" b="1" dirty="0">
                <a:solidFill>
                  <a:srgbClr val="0E71AA"/>
                </a:solidFill>
                <a:latin typeface="幼圆" panose="02010509060101010101" pitchFamily="49" charset="-122"/>
                <a:ea typeface="幼圆" panose="02010509060101010101" pitchFamily="49" charset="-122"/>
              </a:rPr>
              <a:t>总结</a:t>
            </a:r>
          </a:p>
        </p:txBody>
      </p:sp>
      <p:sp>
        <p:nvSpPr>
          <p:cNvPr id="7" name="TextBox 7"/>
          <p:cNvSpPr txBox="1"/>
          <p:nvPr/>
        </p:nvSpPr>
        <p:spPr>
          <a:xfrm>
            <a:off x="3526790" y="3261360"/>
            <a:ext cx="7344410" cy="70675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sz="2000" dirty="0"/>
              <a:t>我们</a:t>
            </a:r>
            <a:r>
              <a:rPr lang="zh-CN" sz="2000" dirty="0"/>
              <a:t>接着进一步</a:t>
            </a:r>
            <a:r>
              <a:rPr sz="2000" dirty="0"/>
              <a:t>改进了YOLOv5模型的损失函数，提高</a:t>
            </a:r>
            <a:r>
              <a:rPr lang="zh-CN" sz="2000" dirty="0"/>
              <a:t>了</a:t>
            </a:r>
            <a:r>
              <a:rPr sz="2000" dirty="0"/>
              <a:t>回归测试的精度和模型收敛速度。</a:t>
            </a:r>
          </a:p>
        </p:txBody>
      </p:sp>
      <p:sp>
        <p:nvSpPr>
          <p:cNvPr id="9" name="Oval 13"/>
          <p:cNvSpPr>
            <a:spLocks noChangeArrowheads="1"/>
          </p:cNvSpPr>
          <p:nvPr/>
        </p:nvSpPr>
        <p:spPr bwMode="auto">
          <a:xfrm>
            <a:off x="2747272" y="3299809"/>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2</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10" name="TextBox 10"/>
          <p:cNvSpPr txBox="1"/>
          <p:nvPr/>
        </p:nvSpPr>
        <p:spPr>
          <a:xfrm>
            <a:off x="3475355" y="1814830"/>
            <a:ext cx="7434580" cy="706755"/>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lang="zh-CN" altLang="en-US" dirty="0">
                <a:sym typeface="+mn-ea"/>
              </a:rPr>
              <a:t>我们对数据集重新进行了手工标注和并使用图像清晰度预处理技术增强了图片的清晰度，从而有效的提高了模型检测的准确性。</a:t>
            </a:r>
          </a:p>
        </p:txBody>
      </p:sp>
      <p:sp>
        <p:nvSpPr>
          <p:cNvPr id="12" name="TextBox 12"/>
          <p:cNvSpPr txBox="1"/>
          <p:nvPr/>
        </p:nvSpPr>
        <p:spPr>
          <a:xfrm>
            <a:off x="3526155" y="4707890"/>
            <a:ext cx="7345045" cy="1014730"/>
          </a:xfrm>
          <a:prstGeom prst="rect">
            <a:avLst/>
          </a:prstGeom>
          <a:noFill/>
        </p:spPr>
        <p:txBody>
          <a:bodyPr wrap="square" rtlCol="0">
            <a:spAutoFit/>
          </a:bodyPr>
          <a:lstStyle>
            <a:defPPr>
              <a:defRPr lang="zh-CN"/>
            </a:defPPr>
            <a:lvl1pPr algn="just">
              <a:defRPr sz="2000">
                <a:solidFill>
                  <a:srgbClr val="595959"/>
                </a:solidFill>
                <a:latin typeface="微软雅黑" panose="020B0503020204020204" pitchFamily="34" charset="-122"/>
                <a:ea typeface="微软雅黑" panose="020B0503020204020204" pitchFamily="34" charset="-122"/>
              </a:defRPr>
            </a:lvl1pPr>
          </a:lstStyle>
          <a:p>
            <a:r>
              <a:rPr dirty="0"/>
              <a:t>我们基于YOLOv5目标检测算法开发</a:t>
            </a:r>
            <a:r>
              <a:rPr lang="zh-CN" dirty="0"/>
              <a:t>的</a:t>
            </a:r>
            <a:r>
              <a:rPr dirty="0"/>
              <a:t>针对</a:t>
            </a:r>
            <a:r>
              <a:rPr lang="zh-CN" dirty="0"/>
              <a:t>于</a:t>
            </a:r>
            <a:r>
              <a:rPr dirty="0"/>
              <a:t>公共场所的吸烟检测系统，</a:t>
            </a:r>
            <a:r>
              <a:rPr lang="zh-CN" dirty="0"/>
              <a:t>可以</a:t>
            </a:r>
            <a:r>
              <a:rPr dirty="0"/>
              <a:t>在真实场景下快速、精确地定位人的吸烟行为</a:t>
            </a:r>
            <a:r>
              <a:rPr lang="zh-CN" dirty="0"/>
              <a:t>，</a:t>
            </a:r>
            <a:r>
              <a:rPr dirty="0"/>
              <a:t>适用于各种公共场所，</a:t>
            </a:r>
            <a:r>
              <a:rPr lang="zh-CN" dirty="0"/>
              <a:t>能够节省大量的人力物力，提高监管效率。</a:t>
            </a:r>
          </a:p>
        </p:txBody>
      </p:sp>
      <p:sp>
        <p:nvSpPr>
          <p:cNvPr id="13" name="Oval 13"/>
          <p:cNvSpPr>
            <a:spLocks noChangeArrowheads="1"/>
          </p:cNvSpPr>
          <p:nvPr/>
        </p:nvSpPr>
        <p:spPr bwMode="auto">
          <a:xfrm>
            <a:off x="2747907" y="4753108"/>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3</a:t>
            </a:r>
          </a:p>
        </p:txBody>
      </p:sp>
      <p:sp>
        <p:nvSpPr>
          <p:cNvPr id="2" name="Freeform 5"/>
          <p:cNvSpPr>
            <a:spLocks noEditPoints="1"/>
          </p:cNvSpPr>
          <p:nvPr>
            <p:custDataLst>
              <p:tags r:id="rId1"/>
            </p:custDataLst>
          </p:nvPr>
        </p:nvSpPr>
        <p:spPr bwMode="auto">
          <a:xfrm rot="925172">
            <a:off x="-332105" y="4457700"/>
            <a:ext cx="2559685" cy="2489835"/>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1475AE"/>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3" name="Oval 13"/>
          <p:cNvSpPr>
            <a:spLocks noChangeArrowheads="1"/>
          </p:cNvSpPr>
          <p:nvPr>
            <p:custDataLst>
              <p:tags r:id="rId2"/>
            </p:custDataLst>
          </p:nvPr>
        </p:nvSpPr>
        <p:spPr bwMode="auto">
          <a:xfrm>
            <a:off x="2747272" y="1892014"/>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1</a:t>
            </a:r>
          </a:p>
        </p:txBody>
      </p:sp>
    </p:spTree>
  </p:cSld>
  <p:clrMapOvr>
    <a:masterClrMapping/>
  </p:clrMapOvr>
  <p:transition spd="slow">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rcRect l="37308"/>
          <a:stretch>
            <a:fillRect/>
          </a:stretch>
        </p:blipFill>
        <p:spPr>
          <a:xfrm flipH="1">
            <a:off x="3094355" y="702945"/>
            <a:ext cx="9097645" cy="5855970"/>
          </a:xfrm>
          <a:prstGeom prst="rect">
            <a:avLst/>
          </a:prstGeom>
        </p:spPr>
      </p:pic>
      <p:sp>
        <p:nvSpPr>
          <p:cNvPr id="7" name="文本框 6"/>
          <p:cNvSpPr txBox="1"/>
          <p:nvPr/>
        </p:nvSpPr>
        <p:spPr>
          <a:xfrm>
            <a:off x="360959" y="1409904"/>
            <a:ext cx="7109099" cy="912495"/>
          </a:xfrm>
          <a:prstGeom prst="rect">
            <a:avLst/>
          </a:prstGeom>
          <a:noFill/>
        </p:spPr>
        <p:txBody>
          <a:bodyPr wrap="square" rtlCol="0">
            <a:spAutoFit/>
          </a:bodyPr>
          <a:lstStyle/>
          <a:p>
            <a:pPr algn="ctr"/>
            <a:r>
              <a:rPr lang="zh-CN" altLang="en-US" sz="5335" dirty="0">
                <a:solidFill>
                  <a:srgbClr val="0E71AA"/>
                </a:solidFill>
                <a:latin typeface="幼圆" panose="02010509060101010101" pitchFamily="49" charset="-122"/>
                <a:ea typeface="幼圆" panose="02010509060101010101" pitchFamily="49" charset="-122"/>
              </a:rPr>
              <a:t>恳请老师批评指正</a:t>
            </a:r>
          </a:p>
        </p:txBody>
      </p:sp>
      <p:sp>
        <p:nvSpPr>
          <p:cNvPr id="2" name="文本框 1"/>
          <p:cNvSpPr txBox="1"/>
          <p:nvPr>
            <p:custDataLst>
              <p:tags r:id="rId1"/>
            </p:custDataLst>
          </p:nvPr>
        </p:nvSpPr>
        <p:spPr>
          <a:xfrm>
            <a:off x="1373366" y="3158310"/>
            <a:ext cx="3630930" cy="1999615"/>
          </a:xfrm>
          <a:prstGeom prst="rect">
            <a:avLst/>
          </a:prstGeom>
          <a:noFill/>
          <a:effectLst/>
        </p:spPr>
        <p:txBody>
          <a:bodyPr wrap="none" rtlCol="0">
            <a:spAutoFit/>
          </a:bodyPr>
          <a:lstStyle/>
          <a:p>
            <a:r>
              <a:rPr lang="zh-CN" altLang="en-US" sz="2000" b="1" dirty="0">
                <a:solidFill>
                  <a:srgbClr val="0E71AA"/>
                </a:solidFill>
                <a:latin typeface="幼圆" panose="02010509060101010101" pitchFamily="49" charset="-122"/>
                <a:ea typeface="幼圆" panose="02010509060101010101" pitchFamily="49" charset="-122"/>
              </a:rPr>
              <a:t>答辩人：</a:t>
            </a:r>
          </a:p>
          <a:p>
            <a:r>
              <a:rPr lang="zh-CN" altLang="en-US" sz="2000" b="1" dirty="0">
                <a:solidFill>
                  <a:srgbClr val="0E71AA"/>
                </a:solidFill>
                <a:latin typeface="幼圆" panose="02010509060101010101" pitchFamily="49" charset="-122"/>
                <a:ea typeface="幼圆" panose="02010509060101010101" pitchFamily="49" charset="-122"/>
              </a:rPr>
              <a:t>李岩松</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李雨涵</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张馨元</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罗丹丹</a:t>
            </a:r>
          </a:p>
          <a:p>
            <a:endParaRPr lang="zh-CN" altLang="en-US" sz="2000" b="1" dirty="0">
              <a:solidFill>
                <a:srgbClr val="0E71AA"/>
              </a:solidFill>
              <a:latin typeface="幼圆" panose="02010509060101010101" pitchFamily="49" charset="-122"/>
              <a:ea typeface="幼圆" panose="02010509060101010101" pitchFamily="49" charset="-122"/>
            </a:endParaRPr>
          </a:p>
          <a:p>
            <a:r>
              <a:rPr lang="zh-CN" altLang="en-US" sz="2000" b="1" dirty="0">
                <a:solidFill>
                  <a:srgbClr val="0E71AA"/>
                </a:solidFill>
                <a:latin typeface="幼圆" panose="02010509060101010101" pitchFamily="49" charset="-122"/>
                <a:ea typeface="幼圆" panose="02010509060101010101" pitchFamily="49" charset="-122"/>
              </a:rPr>
              <a:t>指导教师：</a:t>
            </a:r>
          </a:p>
          <a:p>
            <a:r>
              <a:rPr lang="zh-CN" altLang="en-US" sz="2000" b="1" dirty="0">
                <a:solidFill>
                  <a:srgbClr val="0E71AA"/>
                </a:solidFill>
                <a:latin typeface="幼圆" panose="02010509060101010101" pitchFamily="49" charset="-122"/>
                <a:ea typeface="幼圆" panose="02010509060101010101" pitchFamily="49" charset="-122"/>
              </a:rPr>
              <a:t>周治国老师</a:t>
            </a:r>
            <a:r>
              <a:rPr lang="en-US" altLang="zh-CN" sz="2000" b="1" dirty="0">
                <a:solidFill>
                  <a:srgbClr val="0E71AA"/>
                </a:solidFill>
                <a:latin typeface="幼圆" panose="02010509060101010101" pitchFamily="49" charset="-122"/>
                <a:ea typeface="幼圆" panose="02010509060101010101" pitchFamily="49" charset="-122"/>
              </a:rPr>
              <a:t> </a:t>
            </a:r>
            <a:r>
              <a:rPr lang="zh-CN" altLang="en-US" sz="2000" b="1" dirty="0">
                <a:solidFill>
                  <a:srgbClr val="0E71AA"/>
                </a:solidFill>
                <a:latin typeface="幼圆" panose="02010509060101010101" pitchFamily="49" charset="-122"/>
                <a:ea typeface="幼圆" panose="02010509060101010101" pitchFamily="49" charset="-122"/>
              </a:rPr>
              <a:t>张靖波老师</a:t>
            </a:r>
          </a:p>
          <a:p>
            <a:endParaRPr lang="zh-CN" altLang="en-US" sz="2400" b="1" dirty="0">
              <a:solidFill>
                <a:schemeClr val="tx1">
                  <a:lumMod val="75000"/>
                  <a:lumOff val="25000"/>
                </a:schemeClr>
              </a:solidFill>
              <a:latin typeface="幼圆" panose="02010509060101010101" pitchFamily="49" charset="-122"/>
              <a:ea typeface="幼圆" panose="02010509060101010101" pitchFamily="49" charset="-122"/>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7018" y="-239824"/>
            <a:ext cx="14511651" cy="5856000"/>
          </a:xfrm>
          <a:prstGeom prst="rect">
            <a:avLst/>
          </a:prstGeom>
        </p:spPr>
      </p:pic>
      <p:sp>
        <p:nvSpPr>
          <p:cNvPr id="6" name="文本框 5"/>
          <p:cNvSpPr txBox="1"/>
          <p:nvPr/>
        </p:nvSpPr>
        <p:spPr>
          <a:xfrm>
            <a:off x="582996" y="3819863"/>
            <a:ext cx="2236470" cy="2214880"/>
          </a:xfrm>
          <a:prstGeom prst="rect">
            <a:avLst/>
          </a:prstGeom>
          <a:noFill/>
        </p:spPr>
        <p:txBody>
          <a:bodyPr wrap="none" rtlCol="0">
            <a:spAutoFit/>
          </a:bodyPr>
          <a:lstStyle/>
          <a:p>
            <a:r>
              <a:rPr lang="en-US" altLang="zh-CN" sz="13800" b="1" dirty="0">
                <a:solidFill>
                  <a:srgbClr val="0E71AA"/>
                </a:solidFill>
                <a:latin typeface="Agency FB" panose="020B0503020202020204" pitchFamily="34" charset="0"/>
                <a:ea typeface="微软雅黑" panose="020B0503020204020204" pitchFamily="34" charset="-122"/>
              </a:rPr>
              <a:t>01</a:t>
            </a:r>
            <a:endParaRPr lang="zh-CN" altLang="en-US" sz="13800" b="1" dirty="0">
              <a:solidFill>
                <a:srgbClr val="0E71AA"/>
              </a:solidFill>
              <a:latin typeface="Agency FB" panose="020B0503020202020204" pitchFamily="34" charset="0"/>
              <a:ea typeface="微软雅黑" panose="020B0503020204020204" pitchFamily="34" charset="-122"/>
            </a:endParaRPr>
          </a:p>
        </p:txBody>
      </p:sp>
      <p:sp>
        <p:nvSpPr>
          <p:cNvPr id="7" name="文本框 6"/>
          <p:cNvSpPr txBox="1"/>
          <p:nvPr/>
        </p:nvSpPr>
        <p:spPr>
          <a:xfrm>
            <a:off x="6020977" y="960048"/>
            <a:ext cx="3855720" cy="1198880"/>
          </a:xfrm>
          <a:prstGeom prst="rect">
            <a:avLst/>
          </a:prstGeom>
          <a:noFill/>
        </p:spPr>
        <p:txBody>
          <a:bodyPr wrap="none" rtlCol="0">
            <a:spAutoFit/>
          </a:bodyPr>
          <a:lstStyle/>
          <a:p>
            <a:r>
              <a:rPr lang="zh-CN" altLang="en-US" sz="7200" b="1" dirty="0">
                <a:solidFill>
                  <a:srgbClr val="0E71AA"/>
                </a:solidFill>
                <a:latin typeface="幼圆" panose="02010509060101010101" pitchFamily="49" charset="-122"/>
                <a:ea typeface="幼圆" panose="02010509060101010101" pitchFamily="49" charset="-122"/>
              </a:rPr>
              <a:t>研究背景</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44939" y="581588"/>
            <a:ext cx="3243580" cy="1014730"/>
          </a:xfrm>
          <a:prstGeom prst="rect">
            <a:avLst/>
          </a:prstGeom>
          <a:noFill/>
        </p:spPr>
        <p:txBody>
          <a:bodyPr wrap="none" rtlCol="0">
            <a:spAutoFit/>
          </a:bodyPr>
          <a:lstStyle/>
          <a:p>
            <a:pPr algn="ctr"/>
            <a:r>
              <a:rPr lang="zh-CN" altLang="en-US" sz="6000" b="1" dirty="0">
                <a:solidFill>
                  <a:srgbClr val="0E71AA"/>
                </a:solidFill>
                <a:latin typeface="幼圆" panose="02010509060101010101" pitchFamily="49" charset="-122"/>
                <a:ea typeface="幼圆" panose="02010509060101010101" pitchFamily="49" charset="-122"/>
              </a:rPr>
              <a:t>研究背景</a:t>
            </a:r>
          </a:p>
        </p:txBody>
      </p:sp>
      <p:pic>
        <p:nvPicPr>
          <p:cNvPr id="4" name="图片 3"/>
          <p:cNvPicPr>
            <a:picLocks noChangeAspect="1"/>
          </p:cNvPicPr>
          <p:nvPr>
            <p:custDataLst>
              <p:tags r:id="rId1"/>
            </p:custDataLst>
          </p:nvPr>
        </p:nvPicPr>
        <p:blipFill>
          <a:blip r:embed="rId6"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pic>
        <p:nvPicPr>
          <p:cNvPr id="8" name="图片 7"/>
          <p:cNvPicPr>
            <a:picLocks noChangeAspect="1"/>
          </p:cNvPicPr>
          <p:nvPr/>
        </p:nvPicPr>
        <p:blipFill>
          <a:blip r:embed="rId7"/>
          <a:stretch>
            <a:fillRect/>
          </a:stretch>
        </p:blipFill>
        <p:spPr>
          <a:xfrm>
            <a:off x="10197465" y="2823210"/>
            <a:ext cx="1273175" cy="1917700"/>
          </a:xfrm>
          <a:prstGeom prst="rect">
            <a:avLst/>
          </a:prstGeom>
        </p:spPr>
      </p:pic>
      <p:sp>
        <p:nvSpPr>
          <p:cNvPr id="10" name="文本框 9"/>
          <p:cNvSpPr txBox="1"/>
          <p:nvPr/>
        </p:nvSpPr>
        <p:spPr>
          <a:xfrm>
            <a:off x="1510030" y="2397125"/>
            <a:ext cx="8351520" cy="3187065"/>
          </a:xfrm>
          <a:prstGeom prst="rect">
            <a:avLst/>
          </a:prstGeom>
          <a:noFill/>
        </p:spPr>
        <p:txBody>
          <a:bodyPr wrap="square" rtlCol="0" anchor="t">
            <a:noAutofit/>
          </a:bodyPr>
          <a:lstStyle/>
          <a:p>
            <a:pPr indent="0" fontAlgn="auto"/>
            <a:r>
              <a:rPr lang="zh-CN" altLang="en-US" sz="2400">
                <a:latin typeface="+mj-ea"/>
                <a:ea typeface="+mj-ea"/>
                <a:cs typeface="+mj-ea"/>
              </a:rPr>
              <a:t>随着生活水平的提高和健康意识的增强，公共场所吸烟行为受到广泛关注，各类</a:t>
            </a:r>
            <a:r>
              <a:rPr lang="zh-CN" altLang="en-US" sz="2400">
                <a:latin typeface="+mj-ea"/>
                <a:ea typeface="+mj-ea"/>
                <a:cs typeface="+mj-ea"/>
                <a:sym typeface="+mn-ea"/>
              </a:rPr>
              <a:t>公共场所开始设置禁止吸烟标识，以规范公众的行为举止。</a:t>
            </a:r>
          </a:p>
          <a:p>
            <a:pPr indent="0" fontAlgn="auto"/>
            <a:endParaRPr lang="zh-CN" altLang="en-US" sz="2400">
              <a:latin typeface="+mj-ea"/>
              <a:ea typeface="+mj-ea"/>
              <a:cs typeface="+mj-ea"/>
            </a:endParaRPr>
          </a:p>
          <a:p>
            <a:pPr algn="l" fontAlgn="auto">
              <a:buClrTx/>
              <a:buSzTx/>
              <a:buFontTx/>
            </a:pPr>
            <a:r>
              <a:rPr lang="zh-CN" altLang="en-US" sz="2400">
                <a:latin typeface="+mj-ea"/>
                <a:ea typeface="+mj-ea"/>
                <a:cs typeface="+mj-ea"/>
              </a:rPr>
              <a:t>大量研究表明，长期吸烟不仅会影响个人身体健康，同时也会对周围人造成被动吸烟的危害，更有甚者可能引发火灾、爆炸等公共安全事故。因此，监督和控制公共场所吸烟行为变得尤为重要。</a:t>
            </a:r>
          </a:p>
        </p:txBody>
      </p:sp>
      <p:sp>
        <p:nvSpPr>
          <p:cNvPr id="2" name="Oval 10"/>
          <p:cNvSpPr>
            <a:spLocks noChangeArrowheads="1"/>
          </p:cNvSpPr>
          <p:nvPr>
            <p:custDataLst>
              <p:tags r:id="rId2"/>
            </p:custDataLst>
          </p:nvPr>
        </p:nvSpPr>
        <p:spPr bwMode="auto">
          <a:xfrm>
            <a:off x="711369" y="2435658"/>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1</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6" name="Oval 10"/>
          <p:cNvSpPr>
            <a:spLocks noChangeArrowheads="1"/>
          </p:cNvSpPr>
          <p:nvPr>
            <p:custDataLst>
              <p:tags r:id="rId3"/>
            </p:custDataLst>
          </p:nvPr>
        </p:nvSpPr>
        <p:spPr bwMode="auto">
          <a:xfrm>
            <a:off x="711369" y="3882823"/>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2</a:t>
            </a:r>
          </a:p>
        </p:txBody>
      </p:sp>
    </p:spTree>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p:nvSpPr>
        <p:spPr>
          <a:xfrm>
            <a:off x="4583674" y="578413"/>
            <a:ext cx="3243580" cy="1014730"/>
          </a:xfrm>
          <a:prstGeom prst="rect">
            <a:avLst/>
          </a:prstGeom>
          <a:noFill/>
        </p:spPr>
        <p:txBody>
          <a:bodyPr wrap="none" rtlCol="0">
            <a:spAutoFit/>
          </a:bodyPr>
          <a:lstStyle/>
          <a:p>
            <a:pPr algn="ctr"/>
            <a:r>
              <a:rPr lang="zh-CN" altLang="en-US" sz="6000" b="1" dirty="0">
                <a:solidFill>
                  <a:srgbClr val="0E71AA"/>
                </a:solidFill>
                <a:latin typeface="幼圆" panose="02010509060101010101" pitchFamily="49" charset="-122"/>
                <a:ea typeface="幼圆" panose="02010509060101010101" pitchFamily="49" charset="-122"/>
              </a:rPr>
              <a:t>研究背景</a:t>
            </a:r>
          </a:p>
        </p:txBody>
      </p:sp>
      <p:pic>
        <p:nvPicPr>
          <p:cNvPr id="4" name="图片 3"/>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10" name="文本框 9"/>
          <p:cNvSpPr txBox="1"/>
          <p:nvPr/>
        </p:nvSpPr>
        <p:spPr>
          <a:xfrm>
            <a:off x="1749425" y="2205355"/>
            <a:ext cx="7622540" cy="3624580"/>
          </a:xfrm>
          <a:prstGeom prst="rect">
            <a:avLst/>
          </a:prstGeom>
          <a:noFill/>
        </p:spPr>
        <p:txBody>
          <a:bodyPr wrap="square" rtlCol="0" anchor="t">
            <a:noAutofit/>
          </a:bodyPr>
          <a:lstStyle/>
          <a:p>
            <a:endParaRPr lang="zh-CN" altLang="en-US" sz="2400">
              <a:latin typeface="微软雅黑" panose="020B0503020204020204" pitchFamily="34" charset="-122"/>
              <a:ea typeface="微软雅黑" panose="020B0503020204020204" pitchFamily="34" charset="-122"/>
              <a:cs typeface="+mj-ea"/>
              <a:sym typeface="+mn-ea"/>
            </a:endParaRPr>
          </a:p>
          <a:p>
            <a:pPr algn="l">
              <a:buClrTx/>
              <a:buSzTx/>
              <a:buFontTx/>
            </a:pPr>
            <a:r>
              <a:rPr lang="zh-CN" altLang="en-US" sz="2400">
                <a:latin typeface="+mj-ea"/>
                <a:ea typeface="+mj-ea"/>
                <a:cs typeface="+mj-ea"/>
                <a:sym typeface="+mn-ea"/>
              </a:rPr>
              <a:t>尽管已有法律规范公共场所吸烟行为，但仍有人心存侥幸，顶风作案，更深层次的原因则是公共场所吸烟监管体系存在一定的漏洞。</a:t>
            </a:r>
          </a:p>
          <a:p>
            <a:endParaRPr lang="zh-CN" altLang="en-US" sz="2400">
              <a:latin typeface="微软雅黑" panose="020B0503020204020204" pitchFamily="34" charset="-122"/>
              <a:ea typeface="微软雅黑" panose="020B0503020204020204" pitchFamily="34" charset="-122"/>
              <a:cs typeface="+mj-ea"/>
              <a:sym typeface="+mn-ea"/>
            </a:endParaRPr>
          </a:p>
          <a:p>
            <a:pPr algn="l">
              <a:buClrTx/>
              <a:buSzTx/>
              <a:buFontTx/>
            </a:pPr>
            <a:r>
              <a:rPr lang="zh-CN" altLang="en-US" sz="2400">
                <a:latin typeface="+mj-ea"/>
                <a:ea typeface="+mj-ea"/>
                <a:cs typeface="+mj-ea"/>
                <a:sym typeface="+mn-ea"/>
              </a:rPr>
              <a:t>鉴于公共场所区域广阔，不可能对每个地点采取人工实时监管或全部粘贴禁烟标识，因此开发一款实用的公共场合吸烟检测系统迫在眉睫。</a:t>
            </a:r>
          </a:p>
        </p:txBody>
      </p:sp>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p:cNvPicPr>
            <a:picLocks noChangeAspect="1"/>
          </p:cNvPicPr>
          <p:nvPr/>
        </p:nvPicPr>
        <p:blipFill>
          <a:blip r:embed="rId8"/>
          <a:stretch>
            <a:fillRect/>
          </a:stretch>
        </p:blipFill>
        <p:spPr>
          <a:xfrm>
            <a:off x="9825990" y="3001645"/>
            <a:ext cx="1580515" cy="1495425"/>
          </a:xfrm>
          <a:prstGeom prst="rect">
            <a:avLst/>
          </a:prstGeom>
        </p:spPr>
      </p:pic>
      <p:sp>
        <p:nvSpPr>
          <p:cNvPr id="5" name="Oval 10"/>
          <p:cNvSpPr>
            <a:spLocks noChangeArrowheads="1"/>
          </p:cNvSpPr>
          <p:nvPr>
            <p:custDataLst>
              <p:tags r:id="rId3"/>
            </p:custDataLst>
          </p:nvPr>
        </p:nvSpPr>
        <p:spPr bwMode="auto">
          <a:xfrm>
            <a:off x="1025059" y="2636953"/>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3</a:t>
            </a:r>
          </a:p>
        </p:txBody>
      </p:sp>
      <p:sp>
        <p:nvSpPr>
          <p:cNvPr id="9" name="Oval 10"/>
          <p:cNvSpPr>
            <a:spLocks noChangeArrowheads="1"/>
          </p:cNvSpPr>
          <p:nvPr>
            <p:custDataLst>
              <p:tags r:id="rId4"/>
            </p:custDataLst>
          </p:nvPr>
        </p:nvSpPr>
        <p:spPr bwMode="auto">
          <a:xfrm>
            <a:off x="1025059" y="4065703"/>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4</a:t>
            </a:r>
          </a:p>
        </p:txBody>
      </p:sp>
    </p:spTree>
  </p:cSld>
  <p:clrMapOvr>
    <a:overrideClrMapping bg1="lt1" tx1="dk1" bg2="lt2" tx2="dk2" accent1="accent1" accent2="accent2" accent3="accent3" accent4="accent4" accent5="accent5" accent6="accent6" hlink="hlink" folHlink="folHlink"/>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544939" y="671758"/>
            <a:ext cx="3243580" cy="1014730"/>
          </a:xfrm>
          <a:prstGeom prst="rect">
            <a:avLst/>
          </a:prstGeom>
          <a:noFill/>
        </p:spPr>
        <p:txBody>
          <a:bodyPr wrap="none" rtlCol="0">
            <a:spAutoFit/>
          </a:bodyPr>
          <a:lstStyle/>
          <a:p>
            <a:pPr algn="ctr"/>
            <a:r>
              <a:rPr lang="zh-CN" altLang="en-US" sz="6000" b="1" dirty="0">
                <a:solidFill>
                  <a:srgbClr val="0E71AA"/>
                </a:solidFill>
                <a:latin typeface="幼圆" panose="02010509060101010101" pitchFamily="49" charset="-122"/>
                <a:ea typeface="幼圆" panose="02010509060101010101" pitchFamily="49" charset="-122"/>
              </a:rPr>
              <a:t>研究背景</a:t>
            </a:r>
          </a:p>
        </p:txBody>
      </p:sp>
      <p:pic>
        <p:nvPicPr>
          <p:cNvPr id="4" name="图片 3"/>
          <p:cNvPicPr>
            <a:picLocks noChangeAspect="1"/>
          </p:cNvPicPr>
          <p:nvPr>
            <p:custDataLst>
              <p:tags r:id="rId1"/>
            </p:custDataLst>
          </p:nvPr>
        </p:nvPicPr>
        <p:blipFill>
          <a:blip r:embed="rId7"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10" name="文本框 9"/>
          <p:cNvSpPr txBox="1"/>
          <p:nvPr/>
        </p:nvSpPr>
        <p:spPr>
          <a:xfrm>
            <a:off x="1619885" y="2585085"/>
            <a:ext cx="7796530" cy="3187065"/>
          </a:xfrm>
          <a:prstGeom prst="rect">
            <a:avLst/>
          </a:prstGeom>
          <a:noFill/>
        </p:spPr>
        <p:txBody>
          <a:bodyPr wrap="square" rtlCol="0" anchor="t">
            <a:noAutofit/>
          </a:bodyPr>
          <a:lstStyle/>
          <a:p>
            <a:pPr algn="l" fontAlgn="auto">
              <a:buClrTx/>
              <a:buSzTx/>
              <a:buFontTx/>
            </a:pPr>
            <a:r>
              <a:rPr lang="zh-CN" altLang="en-US" sz="2400">
                <a:latin typeface="+mj-ea"/>
                <a:ea typeface="+mj-ea"/>
                <a:cs typeface="+mj-ea"/>
                <a:sym typeface="+mn-ea"/>
              </a:rPr>
              <a:t>目前已有的吸烟检测系统无法在短时间内高精度地检测吸烟行为，而且价格昂贵，难以推广普及，实用价值低。</a:t>
            </a:r>
          </a:p>
          <a:p>
            <a:pPr indent="0" fontAlgn="auto"/>
            <a:endParaRPr lang="zh-CN" altLang="en-US" sz="2400">
              <a:latin typeface="微软雅黑" panose="020B0503020204020204" pitchFamily="34" charset="-122"/>
              <a:ea typeface="微软雅黑" panose="020B0503020204020204" pitchFamily="34" charset="-122"/>
              <a:cs typeface="+mj-ea"/>
              <a:sym typeface="+mn-ea"/>
            </a:endParaRPr>
          </a:p>
          <a:p>
            <a:pPr algn="l" fontAlgn="auto">
              <a:buClrTx/>
              <a:buSzTx/>
              <a:buFontTx/>
            </a:pPr>
            <a:r>
              <a:rPr lang="zh-CN" altLang="en-US" sz="2400">
                <a:latin typeface="+mj-ea"/>
                <a:ea typeface="+mj-ea"/>
                <a:cs typeface="+mj-ea"/>
                <a:sym typeface="+mn-ea"/>
              </a:rPr>
              <a:t>因此我们采用目前最热门的YOLOv5目标检测算法，开发了一款专门用于公共场合的吸烟检测系统。该系统具备自动化、实时性和精度高等特点，能够高效地检测公共场所内是否有人吸烟，从而能够更好的协助管理人员维护公共秩序和公共安全。</a:t>
            </a:r>
          </a:p>
        </p:txBody>
      </p:sp>
      <p:pic>
        <p:nvPicPr>
          <p:cNvPr id="9" name="图片 8"/>
          <p:cNvPicPr>
            <a:picLocks noChangeAspect="1"/>
          </p:cNvPicPr>
          <p:nvPr>
            <p:custDataLst>
              <p:tags r:id="rId2"/>
            </p:custDataLst>
          </p:nvPr>
        </p:nvPicPr>
        <p:blipFill>
          <a:blip r:embed="rId8"/>
          <a:stretch>
            <a:fillRect/>
          </a:stretch>
        </p:blipFill>
        <p:spPr>
          <a:xfrm>
            <a:off x="9590405" y="3227705"/>
            <a:ext cx="2010410" cy="1390650"/>
          </a:xfrm>
          <a:prstGeom prst="rect">
            <a:avLst/>
          </a:prstGeom>
        </p:spPr>
      </p:pic>
      <p:sp>
        <p:nvSpPr>
          <p:cNvPr id="8" name="Oval 10"/>
          <p:cNvSpPr>
            <a:spLocks noChangeArrowheads="1"/>
          </p:cNvSpPr>
          <p:nvPr>
            <p:custDataLst>
              <p:tags r:id="rId3"/>
            </p:custDataLst>
          </p:nvPr>
        </p:nvSpPr>
        <p:spPr bwMode="auto">
          <a:xfrm>
            <a:off x="873294" y="2645208"/>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5</a:t>
            </a:r>
          </a:p>
        </p:txBody>
      </p:sp>
      <p:sp>
        <p:nvSpPr>
          <p:cNvPr id="2" name="Oval 10"/>
          <p:cNvSpPr>
            <a:spLocks noChangeArrowheads="1"/>
          </p:cNvSpPr>
          <p:nvPr>
            <p:custDataLst>
              <p:tags r:id="rId4"/>
            </p:custDataLst>
          </p:nvPr>
        </p:nvSpPr>
        <p:spPr bwMode="auto">
          <a:xfrm>
            <a:off x="872659" y="3733598"/>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6</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rcRect l="17416" t="4099"/>
          <a:stretch>
            <a:fillRect/>
          </a:stretch>
        </p:blipFill>
        <p:spPr>
          <a:xfrm>
            <a:off x="0" y="0"/>
            <a:ext cx="11984355" cy="5615940"/>
          </a:xfrm>
          <a:prstGeom prst="rect">
            <a:avLst/>
          </a:prstGeom>
        </p:spPr>
      </p:pic>
      <p:sp>
        <p:nvSpPr>
          <p:cNvPr id="6" name="文本框 5"/>
          <p:cNvSpPr txBox="1"/>
          <p:nvPr/>
        </p:nvSpPr>
        <p:spPr>
          <a:xfrm>
            <a:off x="582996" y="3819863"/>
            <a:ext cx="2236470" cy="2214880"/>
          </a:xfrm>
          <a:prstGeom prst="rect">
            <a:avLst/>
          </a:prstGeom>
          <a:noFill/>
        </p:spPr>
        <p:txBody>
          <a:bodyPr wrap="none" rtlCol="0">
            <a:spAutoFit/>
          </a:bodyPr>
          <a:lstStyle/>
          <a:p>
            <a:r>
              <a:rPr lang="en-US" altLang="zh-CN" sz="13800" b="1" dirty="0">
                <a:solidFill>
                  <a:srgbClr val="0E71AA"/>
                </a:solidFill>
                <a:latin typeface="Agency FB" panose="020B0503020202020204" pitchFamily="34" charset="0"/>
                <a:ea typeface="微软雅黑" panose="020B0503020204020204" pitchFamily="34" charset="-122"/>
              </a:rPr>
              <a:t>02</a:t>
            </a:r>
            <a:endParaRPr lang="zh-CN" altLang="en-US" sz="13800" b="1" dirty="0">
              <a:solidFill>
                <a:srgbClr val="0E71AA"/>
              </a:solidFill>
              <a:latin typeface="Agency FB" panose="020B0503020202020204" pitchFamily="34" charset="0"/>
              <a:ea typeface="微软雅黑" panose="020B0503020204020204" pitchFamily="34" charset="-122"/>
            </a:endParaRPr>
          </a:p>
        </p:txBody>
      </p:sp>
      <p:sp>
        <p:nvSpPr>
          <p:cNvPr id="7" name="文本框 6"/>
          <p:cNvSpPr txBox="1"/>
          <p:nvPr/>
        </p:nvSpPr>
        <p:spPr>
          <a:xfrm>
            <a:off x="6020977" y="960048"/>
            <a:ext cx="3855720" cy="1198880"/>
          </a:xfrm>
          <a:prstGeom prst="rect">
            <a:avLst/>
          </a:prstGeom>
          <a:noFill/>
        </p:spPr>
        <p:txBody>
          <a:bodyPr wrap="none" rtlCol="0">
            <a:spAutoFit/>
          </a:bodyPr>
          <a:lstStyle/>
          <a:p>
            <a:r>
              <a:rPr lang="zh-CN" altLang="en-US" sz="7200" b="1" dirty="0">
                <a:solidFill>
                  <a:srgbClr val="0E71AA"/>
                </a:solidFill>
                <a:latin typeface="幼圆" panose="02010509060101010101" pitchFamily="49" charset="-122"/>
                <a:ea typeface="幼圆" panose="02010509060101010101" pitchFamily="49" charset="-122"/>
              </a:rPr>
              <a:t>技术创新</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6" cstate="print">
            <a:extLst>
              <a:ext uri="{28A0092B-C50C-407E-A947-70E740481C1C}">
                <a14:useLocalDpi xmlns:a14="http://schemas.microsoft.com/office/drawing/2010/main" val="0"/>
              </a:ext>
            </a:extLst>
          </a:blip>
          <a:srcRect l="11011" t="29720"/>
          <a:stretch>
            <a:fillRect/>
          </a:stretch>
        </p:blipFill>
        <p:spPr>
          <a:xfrm>
            <a:off x="0" y="13335"/>
            <a:ext cx="4249420" cy="1354455"/>
          </a:xfrm>
          <a:prstGeom prst="rect">
            <a:avLst/>
          </a:prstGeom>
        </p:spPr>
      </p:pic>
      <p:sp>
        <p:nvSpPr>
          <p:cNvPr id="16" name="文本框 15"/>
          <p:cNvSpPr txBox="1"/>
          <p:nvPr/>
        </p:nvSpPr>
        <p:spPr>
          <a:xfrm>
            <a:off x="5081324" y="659519"/>
            <a:ext cx="2631440" cy="829945"/>
          </a:xfrm>
          <a:prstGeom prst="rect">
            <a:avLst/>
          </a:prstGeom>
          <a:noFill/>
          <a:effectLst/>
        </p:spPr>
        <p:txBody>
          <a:bodyPr wrap="none" rtlCol="0">
            <a:spAutoFit/>
          </a:bodyPr>
          <a:lstStyle/>
          <a:p>
            <a:r>
              <a:rPr lang="zh-CN" altLang="en-US" sz="4800" b="1" dirty="0">
                <a:solidFill>
                  <a:srgbClr val="0E71AA"/>
                </a:solidFill>
                <a:latin typeface="幼圆" panose="02010509060101010101" pitchFamily="49" charset="-122"/>
                <a:ea typeface="幼圆" panose="02010509060101010101" pitchFamily="49" charset="-122"/>
              </a:rPr>
              <a:t>技术创新</a:t>
            </a:r>
          </a:p>
        </p:txBody>
      </p:sp>
      <p:sp>
        <p:nvSpPr>
          <p:cNvPr id="18" name="矩形 17"/>
          <p:cNvSpPr/>
          <p:nvPr/>
        </p:nvSpPr>
        <p:spPr>
          <a:xfrm>
            <a:off x="-820271" y="2248711"/>
            <a:ext cx="658906" cy="1032371"/>
          </a:xfrm>
          <a:prstGeom prst="rect">
            <a:avLst/>
          </a:prstGeom>
          <a:solidFill>
            <a:srgbClr val="0742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817852" y="3281082"/>
            <a:ext cx="658906" cy="1032371"/>
          </a:xfrm>
          <a:prstGeom prst="rect">
            <a:avLst/>
          </a:prstGeom>
          <a:solidFill>
            <a:srgbClr val="1475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10"/>
          <p:cNvSpPr>
            <a:spLocks noChangeArrowheads="1"/>
          </p:cNvSpPr>
          <p:nvPr/>
        </p:nvSpPr>
        <p:spPr bwMode="auto">
          <a:xfrm>
            <a:off x="3746762" y="2497063"/>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1</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9" name="Oval 13"/>
          <p:cNvSpPr>
            <a:spLocks noChangeArrowheads="1"/>
          </p:cNvSpPr>
          <p:nvPr/>
        </p:nvSpPr>
        <p:spPr bwMode="auto">
          <a:xfrm>
            <a:off x="3745505" y="3930611"/>
            <a:ext cx="464474" cy="463217"/>
          </a:xfrm>
          <a:prstGeom prst="ellipse">
            <a:avLst/>
          </a:prstGeom>
          <a:solidFill>
            <a:srgbClr val="1475AE"/>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2</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21" name="Freeform 5"/>
          <p:cNvSpPr>
            <a:spLocks noEditPoints="1"/>
          </p:cNvSpPr>
          <p:nvPr/>
        </p:nvSpPr>
        <p:spPr bwMode="auto">
          <a:xfrm rot="925172">
            <a:off x="-332105" y="4457700"/>
            <a:ext cx="2559685" cy="2489835"/>
          </a:xfrm>
          <a:custGeom>
            <a:avLst/>
            <a:gdLst>
              <a:gd name="T0" fmla="*/ 50 w 4280"/>
              <a:gd name="T1" fmla="*/ 3831 h 4280"/>
              <a:gd name="T2" fmla="*/ 59 w 4280"/>
              <a:gd name="T3" fmla="*/ 4021 h 4280"/>
              <a:gd name="T4" fmla="*/ 259 w 4280"/>
              <a:gd name="T5" fmla="*/ 4221 h 4280"/>
              <a:gd name="T6" fmla="*/ 449 w 4280"/>
              <a:gd name="T7" fmla="*/ 4230 h 4280"/>
              <a:gd name="T8" fmla="*/ 1047 w 4280"/>
              <a:gd name="T9" fmla="*/ 3632 h 4280"/>
              <a:gd name="T10" fmla="*/ 1038 w 4280"/>
              <a:gd name="T11" fmla="*/ 3443 h 4280"/>
              <a:gd name="T12" fmla="*/ 837 w 4280"/>
              <a:gd name="T13" fmla="*/ 3242 h 4280"/>
              <a:gd name="T14" fmla="*/ 648 w 4280"/>
              <a:gd name="T15" fmla="*/ 3233 h 4280"/>
              <a:gd name="T16" fmla="*/ 50 w 4280"/>
              <a:gd name="T17" fmla="*/ 3831 h 4280"/>
              <a:gd name="T18" fmla="*/ 2717 w 4280"/>
              <a:gd name="T19" fmla="*/ 3126 h 4280"/>
              <a:gd name="T20" fmla="*/ 3822 w 4280"/>
              <a:gd name="T21" fmla="*/ 2669 h 4280"/>
              <a:gd name="T22" fmla="*/ 4280 w 4280"/>
              <a:gd name="T23" fmla="*/ 1563 h 4280"/>
              <a:gd name="T24" fmla="*/ 3822 w 4280"/>
              <a:gd name="T25" fmla="*/ 458 h 4280"/>
              <a:gd name="T26" fmla="*/ 2717 w 4280"/>
              <a:gd name="T27" fmla="*/ 0 h 4280"/>
              <a:gd name="T28" fmla="*/ 1611 w 4280"/>
              <a:gd name="T29" fmla="*/ 458 h 4280"/>
              <a:gd name="T30" fmla="*/ 1417 w 4280"/>
              <a:gd name="T31" fmla="*/ 2431 h 4280"/>
              <a:gd name="T32" fmla="*/ 1369 w 4280"/>
              <a:gd name="T33" fmla="*/ 2462 h 4280"/>
              <a:gd name="T34" fmla="*/ 1360 w 4280"/>
              <a:gd name="T35" fmla="*/ 2472 h 4280"/>
              <a:gd name="T36" fmla="*/ 1360 w 4280"/>
              <a:gd name="T37" fmla="*/ 2670 h 4280"/>
              <a:gd name="T38" fmla="*/ 1610 w 4280"/>
              <a:gd name="T39" fmla="*/ 2920 h 4280"/>
              <a:gd name="T40" fmla="*/ 1808 w 4280"/>
              <a:gd name="T41" fmla="*/ 2920 h 4280"/>
              <a:gd name="T42" fmla="*/ 1818 w 4280"/>
              <a:gd name="T43" fmla="*/ 2911 h 4280"/>
              <a:gd name="T44" fmla="*/ 1849 w 4280"/>
              <a:gd name="T45" fmla="*/ 2864 h 4280"/>
              <a:gd name="T46" fmla="*/ 2717 w 4280"/>
              <a:gd name="T47" fmla="*/ 3126 h 4280"/>
              <a:gd name="T48" fmla="*/ 2717 w 4280"/>
              <a:gd name="T49" fmla="*/ 291 h 4280"/>
              <a:gd name="T50" fmla="*/ 3617 w 4280"/>
              <a:gd name="T51" fmla="*/ 663 h 4280"/>
              <a:gd name="T52" fmla="*/ 3989 w 4280"/>
              <a:gd name="T53" fmla="*/ 1563 h 4280"/>
              <a:gd name="T54" fmla="*/ 3617 w 4280"/>
              <a:gd name="T55" fmla="*/ 2463 h 4280"/>
              <a:gd name="T56" fmla="*/ 2717 w 4280"/>
              <a:gd name="T57" fmla="*/ 2836 h 4280"/>
              <a:gd name="T58" fmla="*/ 1817 w 4280"/>
              <a:gd name="T59" fmla="*/ 2463 h 4280"/>
              <a:gd name="T60" fmla="*/ 1817 w 4280"/>
              <a:gd name="T61" fmla="*/ 663 h 4280"/>
              <a:gd name="T62" fmla="*/ 2717 w 4280"/>
              <a:gd name="T63" fmla="*/ 291 h 4280"/>
              <a:gd name="T64" fmla="*/ 1036 w 4280"/>
              <a:gd name="T65" fmla="*/ 2894 h 4280"/>
              <a:gd name="T66" fmla="*/ 1036 w 4280"/>
              <a:gd name="T67" fmla="*/ 3244 h 4280"/>
              <a:gd name="T68" fmla="*/ 1386 w 4280"/>
              <a:gd name="T69" fmla="*/ 3244 h 4280"/>
              <a:gd name="T70" fmla="*/ 1386 w 4280"/>
              <a:gd name="T71" fmla="*/ 2894 h 4280"/>
              <a:gd name="T72" fmla="*/ 1036 w 4280"/>
              <a:gd name="T73" fmla="*/ 2894 h 4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280" h="4280">
                <a:moveTo>
                  <a:pt x="50" y="3831"/>
                </a:moveTo>
                <a:cubicBezTo>
                  <a:pt x="0" y="3881"/>
                  <a:pt x="4" y="3966"/>
                  <a:pt x="59" y="4021"/>
                </a:cubicBezTo>
                <a:lnTo>
                  <a:pt x="259" y="4221"/>
                </a:lnTo>
                <a:cubicBezTo>
                  <a:pt x="314" y="4276"/>
                  <a:pt x="399" y="4280"/>
                  <a:pt x="449" y="4230"/>
                </a:cubicBezTo>
                <a:lnTo>
                  <a:pt x="1047" y="3632"/>
                </a:lnTo>
                <a:cubicBezTo>
                  <a:pt x="1096" y="3583"/>
                  <a:pt x="1092" y="3498"/>
                  <a:pt x="1038" y="3443"/>
                </a:cubicBezTo>
                <a:lnTo>
                  <a:pt x="837" y="3242"/>
                </a:lnTo>
                <a:cubicBezTo>
                  <a:pt x="782" y="3188"/>
                  <a:pt x="697" y="3184"/>
                  <a:pt x="648" y="3233"/>
                </a:cubicBezTo>
                <a:lnTo>
                  <a:pt x="50" y="3831"/>
                </a:lnTo>
                <a:close/>
                <a:moveTo>
                  <a:pt x="2717" y="3126"/>
                </a:moveTo>
                <a:cubicBezTo>
                  <a:pt x="3134" y="3126"/>
                  <a:pt x="3527" y="2964"/>
                  <a:pt x="3822" y="2669"/>
                </a:cubicBezTo>
                <a:cubicBezTo>
                  <a:pt x="4117" y="2373"/>
                  <a:pt x="4280" y="1981"/>
                  <a:pt x="4280" y="1563"/>
                </a:cubicBezTo>
                <a:cubicBezTo>
                  <a:pt x="4280" y="1146"/>
                  <a:pt x="4117" y="753"/>
                  <a:pt x="3822" y="458"/>
                </a:cubicBezTo>
                <a:cubicBezTo>
                  <a:pt x="3527" y="163"/>
                  <a:pt x="3134" y="0"/>
                  <a:pt x="2717" y="0"/>
                </a:cubicBezTo>
                <a:cubicBezTo>
                  <a:pt x="2299" y="0"/>
                  <a:pt x="1907" y="163"/>
                  <a:pt x="1611" y="458"/>
                </a:cubicBezTo>
                <a:cubicBezTo>
                  <a:pt x="1076" y="993"/>
                  <a:pt x="1011" y="1824"/>
                  <a:pt x="1417" y="2431"/>
                </a:cubicBezTo>
                <a:cubicBezTo>
                  <a:pt x="1399" y="2438"/>
                  <a:pt x="1383" y="2448"/>
                  <a:pt x="1369" y="2462"/>
                </a:cubicBezTo>
                <a:lnTo>
                  <a:pt x="1360" y="2472"/>
                </a:lnTo>
                <a:cubicBezTo>
                  <a:pt x="1305" y="2526"/>
                  <a:pt x="1305" y="2615"/>
                  <a:pt x="1360" y="2670"/>
                </a:cubicBezTo>
                <a:lnTo>
                  <a:pt x="1610" y="2920"/>
                </a:lnTo>
                <a:cubicBezTo>
                  <a:pt x="1665" y="2975"/>
                  <a:pt x="1754" y="2975"/>
                  <a:pt x="1808" y="2920"/>
                </a:cubicBezTo>
                <a:lnTo>
                  <a:pt x="1818" y="2911"/>
                </a:lnTo>
                <a:cubicBezTo>
                  <a:pt x="1832" y="2897"/>
                  <a:pt x="1842" y="2881"/>
                  <a:pt x="1849" y="2864"/>
                </a:cubicBezTo>
                <a:cubicBezTo>
                  <a:pt x="2104" y="3035"/>
                  <a:pt x="2403" y="3126"/>
                  <a:pt x="2717" y="3126"/>
                </a:cubicBezTo>
                <a:close/>
                <a:moveTo>
                  <a:pt x="2717" y="291"/>
                </a:moveTo>
                <a:cubicBezTo>
                  <a:pt x="3057" y="291"/>
                  <a:pt x="3376" y="423"/>
                  <a:pt x="3617" y="663"/>
                </a:cubicBezTo>
                <a:cubicBezTo>
                  <a:pt x="3857" y="904"/>
                  <a:pt x="3989" y="1223"/>
                  <a:pt x="3989" y="1563"/>
                </a:cubicBezTo>
                <a:cubicBezTo>
                  <a:pt x="3989" y="1903"/>
                  <a:pt x="3857" y="2223"/>
                  <a:pt x="3617" y="2463"/>
                </a:cubicBezTo>
                <a:cubicBezTo>
                  <a:pt x="3376" y="2703"/>
                  <a:pt x="3057" y="2836"/>
                  <a:pt x="2717" y="2836"/>
                </a:cubicBezTo>
                <a:cubicBezTo>
                  <a:pt x="2377" y="2836"/>
                  <a:pt x="2057" y="2703"/>
                  <a:pt x="1817" y="2463"/>
                </a:cubicBezTo>
                <a:cubicBezTo>
                  <a:pt x="1321" y="1967"/>
                  <a:pt x="1321" y="1160"/>
                  <a:pt x="1817" y="663"/>
                </a:cubicBezTo>
                <a:cubicBezTo>
                  <a:pt x="2057" y="423"/>
                  <a:pt x="2377" y="291"/>
                  <a:pt x="2717" y="291"/>
                </a:cubicBezTo>
                <a:close/>
                <a:moveTo>
                  <a:pt x="1036" y="2894"/>
                </a:moveTo>
                <a:cubicBezTo>
                  <a:pt x="940" y="2991"/>
                  <a:pt x="940" y="3147"/>
                  <a:pt x="1036" y="3244"/>
                </a:cubicBezTo>
                <a:cubicBezTo>
                  <a:pt x="1133" y="3340"/>
                  <a:pt x="1289" y="3340"/>
                  <a:pt x="1386" y="3244"/>
                </a:cubicBezTo>
                <a:cubicBezTo>
                  <a:pt x="1482" y="3147"/>
                  <a:pt x="1482" y="2991"/>
                  <a:pt x="1386" y="2894"/>
                </a:cubicBezTo>
                <a:cubicBezTo>
                  <a:pt x="1289" y="2798"/>
                  <a:pt x="1133" y="2798"/>
                  <a:pt x="1036" y="2894"/>
                </a:cubicBezTo>
                <a:close/>
              </a:path>
            </a:pathLst>
          </a:custGeom>
          <a:solidFill>
            <a:srgbClr val="1475AE"/>
          </a:solidFill>
          <a:ln w="38100" cap="flat">
            <a:solidFill>
              <a:srgbClr val="FFFFFF"/>
            </a:solidFill>
            <a:prstDash val="solid"/>
            <a:miter lim="800000"/>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endParaRPr lang="zh-CN" altLang="en-US" sz="1800"/>
          </a:p>
        </p:txBody>
      </p:sp>
      <p:sp>
        <p:nvSpPr>
          <p:cNvPr id="2" name="文本框 1"/>
          <p:cNvSpPr txBox="1"/>
          <p:nvPr/>
        </p:nvSpPr>
        <p:spPr>
          <a:xfrm>
            <a:off x="4642876" y="2473113"/>
            <a:ext cx="4963160" cy="583565"/>
          </a:xfrm>
          <a:prstGeom prst="rect">
            <a:avLst/>
          </a:prstGeom>
          <a:noFill/>
        </p:spPr>
        <p:txBody>
          <a:bodyPr wrap="square" rtlCol="0">
            <a:spAutoFit/>
          </a:bodyPr>
          <a:lstStyle/>
          <a:p>
            <a:r>
              <a:rPr lang="zh-CN" altLang="en-US" sz="3200" dirty="0"/>
              <a:t>特征提取的优化</a:t>
            </a:r>
          </a:p>
        </p:txBody>
      </p:sp>
      <p:sp>
        <p:nvSpPr>
          <p:cNvPr id="3" name="文本框 2"/>
          <p:cNvSpPr txBox="1"/>
          <p:nvPr>
            <p:custDataLst>
              <p:tags r:id="rId1"/>
            </p:custDataLst>
          </p:nvPr>
        </p:nvSpPr>
        <p:spPr>
          <a:xfrm>
            <a:off x="4642876" y="3891310"/>
            <a:ext cx="4963160" cy="583565"/>
          </a:xfrm>
          <a:prstGeom prst="rect">
            <a:avLst/>
          </a:prstGeom>
          <a:noFill/>
        </p:spPr>
        <p:txBody>
          <a:bodyPr wrap="square" rtlCol="0">
            <a:spAutoFit/>
          </a:bodyPr>
          <a:lstStyle/>
          <a:p>
            <a:r>
              <a:rPr lang="zh-CN" altLang="en-US" sz="3200" dirty="0"/>
              <a:t>优化损失函数</a:t>
            </a:r>
          </a:p>
        </p:txBody>
      </p:sp>
      <p:sp>
        <p:nvSpPr>
          <p:cNvPr id="4" name="文本框 3"/>
          <p:cNvSpPr txBox="1"/>
          <p:nvPr/>
        </p:nvSpPr>
        <p:spPr>
          <a:xfrm>
            <a:off x="8538356" y="2317309"/>
            <a:ext cx="2790190" cy="1041400"/>
          </a:xfrm>
          <a:prstGeom prst="rect">
            <a:avLst/>
          </a:prstGeom>
          <a:noFill/>
        </p:spPr>
        <p:txBody>
          <a:bodyPr wrap="square" rtlCol="0">
            <a:noAutofit/>
          </a:bodyPr>
          <a:lstStyle/>
          <a:p>
            <a:pPr indent="0" algn="l" fontAlgn="auto">
              <a:lnSpc>
                <a:spcPct val="125000"/>
              </a:lnSpc>
              <a:buClrTx/>
              <a:buSzTx/>
              <a:buFontTx/>
            </a:pPr>
            <a:r>
              <a:rPr lang="zh-CN" altLang="en-US" sz="2200" dirty="0">
                <a:latin typeface="+mj-ea"/>
                <a:ea typeface="+mj-ea"/>
                <a:cs typeface="+mj-ea"/>
              </a:rPr>
              <a:t>鉴定特征：</a:t>
            </a:r>
          </a:p>
          <a:p>
            <a:pPr indent="0" algn="l" fontAlgn="auto">
              <a:lnSpc>
                <a:spcPct val="125000"/>
              </a:lnSpc>
              <a:buClrTx/>
              <a:buSzTx/>
              <a:buFontTx/>
            </a:pPr>
            <a:r>
              <a:rPr lang="zh-CN" altLang="en-US" sz="2200" dirty="0">
                <a:latin typeface="+mj-ea"/>
                <a:ea typeface="+mj-ea"/>
                <a:cs typeface="+mj-ea"/>
              </a:rPr>
              <a:t>烟灰</a:t>
            </a:r>
            <a:r>
              <a:rPr lang="en-US" altLang="zh-CN" sz="2200" dirty="0">
                <a:latin typeface="+mj-ea"/>
                <a:ea typeface="+mj-ea"/>
                <a:cs typeface="+mj-ea"/>
              </a:rPr>
              <a:t>+</a:t>
            </a:r>
            <a:r>
              <a:rPr lang="zh-CN" altLang="en-US" sz="2200" dirty="0">
                <a:latin typeface="+mj-ea"/>
                <a:ea typeface="+mj-ea"/>
                <a:cs typeface="+mj-ea"/>
              </a:rPr>
              <a:t>烟</a:t>
            </a:r>
            <a:r>
              <a:rPr lang="en-US" altLang="zh-CN" sz="2200" dirty="0">
                <a:latin typeface="+mj-ea"/>
                <a:ea typeface="+mj-ea"/>
                <a:cs typeface="+mj-ea"/>
              </a:rPr>
              <a:t>+</a:t>
            </a:r>
            <a:r>
              <a:rPr lang="zh-CN" altLang="en-US" sz="2200" dirty="0">
                <a:latin typeface="+mj-ea"/>
                <a:ea typeface="+mj-ea"/>
                <a:cs typeface="+mj-ea"/>
              </a:rPr>
              <a:t>皮肤</a:t>
            </a:r>
          </a:p>
        </p:txBody>
      </p:sp>
      <p:pic>
        <p:nvPicPr>
          <p:cNvPr id="25" name="图片 24"/>
          <p:cNvPicPr>
            <a:picLocks noChangeAspect="1"/>
          </p:cNvPicPr>
          <p:nvPr>
            <p:custDataLst>
              <p:tags r:id="rId2"/>
            </p:custDataLst>
          </p:nvPr>
        </p:nvPicPr>
        <p:blipFill>
          <a:blip r:embed="rId7"/>
          <a:srcRect l="7802" r="14497"/>
          <a:stretch>
            <a:fillRect/>
          </a:stretch>
        </p:blipFill>
        <p:spPr>
          <a:xfrm>
            <a:off x="7421001" y="3667566"/>
            <a:ext cx="4370070" cy="1565275"/>
          </a:xfrm>
          <a:prstGeom prst="rect">
            <a:avLst/>
          </a:prstGeom>
        </p:spPr>
      </p:pic>
      <p:sp>
        <p:nvSpPr>
          <p:cNvPr id="7" name="Oval 10">
            <a:extLst>
              <a:ext uri="{FF2B5EF4-FFF2-40B4-BE49-F238E27FC236}">
                <a16:creationId xmlns:a16="http://schemas.microsoft.com/office/drawing/2014/main" id="{DFE20918-B8D2-2FF0-D367-92F9802FA422}"/>
              </a:ext>
            </a:extLst>
          </p:cNvPr>
          <p:cNvSpPr>
            <a:spLocks noChangeArrowheads="1"/>
          </p:cNvSpPr>
          <p:nvPr/>
        </p:nvSpPr>
        <p:spPr bwMode="auto">
          <a:xfrm>
            <a:off x="3745505" y="5364159"/>
            <a:ext cx="463217" cy="463217"/>
          </a:xfrm>
          <a:prstGeom prst="ellipse">
            <a:avLst/>
          </a:prstGeom>
          <a:solidFill>
            <a:srgbClr val="074279"/>
          </a:solidFill>
          <a:ln w="19050">
            <a:solidFill>
              <a:srgbClr val="FFFFFF"/>
            </a:solidFill>
          </a:ln>
          <a:effectLst>
            <a:outerShdw blurRad="63500" sx="102000" sy="102000" algn="ctr" rotWithShape="0">
              <a:prstClr val="black">
                <a:alpha val="40000"/>
              </a:prstClr>
            </a:outerShdw>
          </a:effectLst>
        </p:spPr>
        <p:txBody>
          <a:bodyPr vert="horz" wrap="square" lIns="91392" tIns="45696" rIns="91392" bIns="45696" numCol="1" anchor="t" anchorCtr="0" compatLnSpc="1"/>
          <a:lstStyle/>
          <a:p>
            <a:pPr algn="ctr"/>
            <a:r>
              <a:rPr lang="en-US" altLang="zh-CN" sz="1800" dirty="0">
                <a:solidFill>
                  <a:srgbClr val="F8F8F8"/>
                </a:solidFill>
                <a:latin typeface="Lifeline JL" panose="00000400000000000000" pitchFamily="2" charset="0"/>
                <a:ea typeface="微软雅黑" panose="020B0503020204020204" pitchFamily="34" charset="-122"/>
              </a:rPr>
              <a:t>3</a:t>
            </a:r>
            <a:endParaRPr lang="zh-CN" altLang="en-US" sz="1800" dirty="0">
              <a:solidFill>
                <a:srgbClr val="F8F8F8"/>
              </a:solidFill>
              <a:latin typeface="Lifeline JL" panose="00000400000000000000" pitchFamily="2" charset="0"/>
              <a:ea typeface="微软雅黑" panose="020B0503020204020204" pitchFamily="34" charset="-122"/>
            </a:endParaRPr>
          </a:p>
        </p:txBody>
      </p:sp>
      <p:sp>
        <p:nvSpPr>
          <p:cNvPr id="11" name="文本框 10">
            <a:extLst>
              <a:ext uri="{FF2B5EF4-FFF2-40B4-BE49-F238E27FC236}">
                <a16:creationId xmlns:a16="http://schemas.microsoft.com/office/drawing/2014/main" id="{AF79D01C-F62B-D685-A218-765E66D0B63C}"/>
              </a:ext>
            </a:extLst>
          </p:cNvPr>
          <p:cNvSpPr txBox="1"/>
          <p:nvPr>
            <p:custDataLst>
              <p:tags r:id="rId3"/>
            </p:custDataLst>
          </p:nvPr>
        </p:nvSpPr>
        <p:spPr>
          <a:xfrm>
            <a:off x="4640474" y="5138188"/>
            <a:ext cx="7148195" cy="1077218"/>
          </a:xfrm>
          <a:prstGeom prst="rect">
            <a:avLst/>
          </a:prstGeom>
          <a:noFill/>
        </p:spPr>
        <p:txBody>
          <a:bodyPr wrap="square" rtlCol="0">
            <a:spAutoFit/>
          </a:bodyPr>
          <a:lstStyle/>
          <a:p>
            <a:r>
              <a:rPr lang="zh-CN" altLang="en-US" sz="3200" dirty="0"/>
              <a:t>对监测视频进行清晰化预处理，更加方便获取其特征值</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4" cstate="print">
            <a:extLst>
              <a:ext uri="{28A0092B-C50C-407E-A947-70E740481C1C}">
                <a14:useLocalDpi xmlns:a14="http://schemas.microsoft.com/office/drawing/2010/main" val="0"/>
              </a:ext>
            </a:extLst>
          </a:blip>
          <a:srcRect l="11011" t="29028"/>
          <a:stretch>
            <a:fillRect/>
          </a:stretch>
        </p:blipFill>
        <p:spPr>
          <a:xfrm>
            <a:off x="0" y="0"/>
            <a:ext cx="4249420" cy="1367790"/>
          </a:xfrm>
          <a:prstGeom prst="rect">
            <a:avLst/>
          </a:prstGeom>
        </p:spPr>
      </p:pic>
      <p:sp>
        <p:nvSpPr>
          <p:cNvPr id="3" name="矩形 2"/>
          <p:cNvSpPr/>
          <p:nvPr/>
        </p:nvSpPr>
        <p:spPr>
          <a:xfrm>
            <a:off x="10989945" y="4411980"/>
            <a:ext cx="416560" cy="1168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文本框 99"/>
          <p:cNvSpPr txBox="1"/>
          <p:nvPr/>
        </p:nvSpPr>
        <p:spPr>
          <a:xfrm>
            <a:off x="4252595" y="582295"/>
            <a:ext cx="5817235" cy="645160"/>
          </a:xfrm>
          <a:prstGeom prst="rect">
            <a:avLst/>
          </a:prstGeom>
          <a:noFill/>
          <a:ln w="9525">
            <a:noFill/>
          </a:ln>
        </p:spPr>
        <p:txBody>
          <a:bodyPr wrap="square">
            <a:spAutoFit/>
          </a:bodyPr>
          <a:lstStyle/>
          <a:p>
            <a:pPr indent="0"/>
            <a:r>
              <a:rPr lang="zh-CN" altLang="en-US" sz="3600" dirty="0">
                <a:solidFill>
                  <a:srgbClr val="156CA6"/>
                </a:solidFill>
                <a:latin typeface="Times New Roman" panose="02020603050405020304" charset="0"/>
                <a:ea typeface="宋体" panose="02010600030101010101" pitchFamily="2" charset="-122"/>
              </a:rPr>
              <a:t>特征提取优化实例</a:t>
            </a:r>
            <a:endParaRPr lang="zh-CN" altLang="en-US" sz="3600" b="0" dirty="0">
              <a:solidFill>
                <a:srgbClr val="156CA6"/>
              </a:solidFill>
              <a:latin typeface="Times New Roman" panose="02020603050405020304" charset="0"/>
              <a:ea typeface="宋体" panose="02010600030101010101" pitchFamily="2" charset="-122"/>
            </a:endParaRPr>
          </a:p>
        </p:txBody>
      </p:sp>
      <p:pic>
        <p:nvPicPr>
          <p:cNvPr id="5" name="图片 4"/>
          <p:cNvPicPr>
            <a:picLocks noChangeAspect="1"/>
          </p:cNvPicPr>
          <p:nvPr/>
        </p:nvPicPr>
        <p:blipFill>
          <a:blip r:embed="rId5"/>
          <a:stretch>
            <a:fillRect/>
          </a:stretch>
        </p:blipFill>
        <p:spPr>
          <a:xfrm>
            <a:off x="1149186" y="2012188"/>
            <a:ext cx="2520137" cy="2135709"/>
          </a:xfrm>
          <a:prstGeom prst="rect">
            <a:avLst/>
          </a:prstGeom>
        </p:spPr>
      </p:pic>
      <p:sp>
        <p:nvSpPr>
          <p:cNvPr id="7" name="文本框 6"/>
          <p:cNvSpPr txBox="1"/>
          <p:nvPr/>
        </p:nvSpPr>
        <p:spPr>
          <a:xfrm>
            <a:off x="1058741" y="1491646"/>
            <a:ext cx="2932967" cy="369332"/>
          </a:xfrm>
          <a:prstGeom prst="rect">
            <a:avLst/>
          </a:prstGeom>
          <a:noFill/>
        </p:spPr>
        <p:txBody>
          <a:bodyPr wrap="square" rtlCol="0">
            <a:spAutoFit/>
          </a:bodyPr>
          <a:lstStyle/>
          <a:p>
            <a:r>
              <a:rPr lang="zh-CN" altLang="en-US" dirty="0"/>
              <a:t>不满足鉴别特征的情况：</a:t>
            </a:r>
          </a:p>
        </p:txBody>
      </p:sp>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74137" y="2012188"/>
            <a:ext cx="3023124" cy="2017435"/>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29454" y="2012188"/>
            <a:ext cx="3277051" cy="2017435"/>
          </a:xfrm>
          <a:prstGeom prst="rect">
            <a:avLst/>
          </a:prstGeom>
        </p:spPr>
      </p:pic>
      <p:sp>
        <p:nvSpPr>
          <p:cNvPr id="14" name="文本框 13"/>
          <p:cNvSpPr txBox="1"/>
          <p:nvPr/>
        </p:nvSpPr>
        <p:spPr>
          <a:xfrm>
            <a:off x="1149186" y="4285734"/>
            <a:ext cx="2678723" cy="369332"/>
          </a:xfrm>
          <a:prstGeom prst="rect">
            <a:avLst/>
          </a:prstGeom>
          <a:noFill/>
        </p:spPr>
        <p:txBody>
          <a:bodyPr wrap="square" rtlCol="0">
            <a:spAutoFit/>
          </a:bodyPr>
          <a:lstStyle/>
          <a:p>
            <a:r>
              <a:rPr lang="zh-CN" altLang="en-US" dirty="0"/>
              <a:t>满足的特征情况：</a:t>
            </a:r>
          </a:p>
        </p:txBody>
      </p:sp>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91708" y="4263039"/>
            <a:ext cx="5249301" cy="2466007"/>
          </a:xfrm>
          <a:prstGeom prst="rect">
            <a:avLst/>
          </a:prstGeom>
        </p:spPr>
      </p:pic>
      <p:sp>
        <p:nvSpPr>
          <p:cNvPr id="17" name="文本框 16"/>
          <p:cNvSpPr txBox="1"/>
          <p:nvPr/>
        </p:nvSpPr>
        <p:spPr>
          <a:xfrm>
            <a:off x="1093452" y="5366354"/>
            <a:ext cx="2790190" cy="1041400"/>
          </a:xfrm>
          <a:prstGeom prst="rect">
            <a:avLst/>
          </a:prstGeom>
          <a:noFill/>
        </p:spPr>
        <p:txBody>
          <a:bodyPr wrap="square" rtlCol="0">
            <a:noAutofit/>
          </a:bodyPr>
          <a:lstStyle/>
          <a:p>
            <a:pPr indent="0" algn="l" fontAlgn="auto">
              <a:lnSpc>
                <a:spcPct val="125000"/>
              </a:lnSpc>
              <a:buClrTx/>
              <a:buSzTx/>
              <a:buFontTx/>
            </a:pPr>
            <a:r>
              <a:rPr lang="zh-CN" altLang="en-US" sz="2200" dirty="0">
                <a:latin typeface="+mj-ea"/>
                <a:ea typeface="+mj-ea"/>
                <a:cs typeface="+mj-ea"/>
              </a:rPr>
              <a:t>鉴定特征：</a:t>
            </a:r>
          </a:p>
          <a:p>
            <a:pPr indent="0" algn="l" fontAlgn="auto">
              <a:lnSpc>
                <a:spcPct val="125000"/>
              </a:lnSpc>
              <a:buClrTx/>
              <a:buSzTx/>
              <a:buFontTx/>
            </a:pPr>
            <a:r>
              <a:rPr lang="zh-CN" altLang="en-US" sz="2200" dirty="0">
                <a:latin typeface="+mj-ea"/>
                <a:ea typeface="+mj-ea"/>
                <a:cs typeface="+mj-ea"/>
              </a:rPr>
              <a:t>烟灰</a:t>
            </a:r>
            <a:r>
              <a:rPr lang="en-US" altLang="zh-CN" sz="2200" dirty="0">
                <a:latin typeface="+mj-ea"/>
                <a:ea typeface="+mj-ea"/>
                <a:cs typeface="+mj-ea"/>
              </a:rPr>
              <a:t>+</a:t>
            </a:r>
            <a:r>
              <a:rPr lang="zh-CN" altLang="en-US" sz="2200" dirty="0">
                <a:latin typeface="+mj-ea"/>
                <a:ea typeface="+mj-ea"/>
                <a:cs typeface="+mj-ea"/>
              </a:rPr>
              <a:t>烟</a:t>
            </a:r>
            <a:r>
              <a:rPr lang="en-US" altLang="zh-CN" sz="2200" dirty="0">
                <a:latin typeface="+mj-ea"/>
                <a:ea typeface="+mj-ea"/>
                <a:cs typeface="+mj-ea"/>
              </a:rPr>
              <a:t>+</a:t>
            </a:r>
            <a:r>
              <a:rPr lang="zh-CN" altLang="en-US" sz="2200" dirty="0">
                <a:latin typeface="+mj-ea"/>
                <a:ea typeface="+mj-ea"/>
                <a:cs typeface="+mj-ea"/>
              </a:rPr>
              <a:t>皮肤</a:t>
            </a:r>
          </a:p>
        </p:txBody>
      </p:sp>
    </p:spTree>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蓝色线条飘逸"/>
  <p:tag name="KSO_WPP_MARK_KEY" val="43ae33b2-21bd-4b1c-beda-5d77d76b869e"/>
  <p:tag name="COMMONDATA" val="eyJoZGlkIjoiNDM0N2Y4NmJhNmEzODgzNGQzMzVmYzU3ODc2MTJmZmI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11.7181102362204,&quot;width&quot;:7813.566929133858}"/>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173,&quot;width&quot;:1418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TABLE_BEAUTIFY" val="smartTable{febe40f1-ba53-49bb-9938-3d7deed18276}"/>
  <p:tag name="TABLE_ENDDRAG_ORIGIN_RECT" val="728*152"/>
  <p:tag name="TABLE_ENDDRAG_RECT" val="86*147*728*152"/>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211.7181102362204,&quot;width&quot;:7813.566929133858}"/>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56</TotalTime>
  <Words>966</Words>
  <Application>Microsoft Office PowerPoint</Application>
  <PresentationFormat>宽屏</PresentationFormat>
  <Paragraphs>151</Paragraphs>
  <Slides>23</Slides>
  <Notes>23</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Lifeline JL</vt:lpstr>
      <vt:lpstr>SF Pro SC</vt:lpstr>
      <vt:lpstr>宋体</vt:lpstr>
      <vt:lpstr>微软雅黑</vt:lpstr>
      <vt:lpstr>幼圆</vt:lpstr>
      <vt:lpstr>Agency FB</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蓝色线条飘逸</dc:title>
  <dc:creator>PC</dc:creator>
  <cp:lastModifiedBy>li yansong</cp:lastModifiedBy>
  <cp:revision>88</cp:revision>
  <dcterms:created xsi:type="dcterms:W3CDTF">2017-04-05T13:22:00Z</dcterms:created>
  <dcterms:modified xsi:type="dcterms:W3CDTF">2023-05-14T15:28:14Z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C90E78043EE44B4E8D63AE5918071228_12</vt:lpwstr>
  </property>
  <property fmtid="{D5CDD505-2E9C-101B-9397-08002B2CF9AE}" pid="3" name="KSOProductBuildVer">
    <vt:lpwstr>2052-11.1.0.14036</vt:lpwstr>
  </property>
</Properties>
</file>